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2"/>
  </p:notesMasterIdLst>
  <p:sldIdLst>
    <p:sldId id="256" r:id="rId2"/>
    <p:sldId id="278" r:id="rId3"/>
    <p:sldId id="284" r:id="rId4"/>
    <p:sldId id="258" r:id="rId5"/>
    <p:sldId id="276" r:id="rId6"/>
    <p:sldId id="283" r:id="rId7"/>
    <p:sldId id="259" r:id="rId8"/>
    <p:sldId id="279" r:id="rId9"/>
    <p:sldId id="261" r:id="rId10"/>
    <p:sldId id="264" r:id="rId11"/>
    <p:sldId id="285" r:id="rId12"/>
    <p:sldId id="265" r:id="rId13"/>
    <p:sldId id="280" r:id="rId14"/>
    <p:sldId id="267" r:id="rId15"/>
    <p:sldId id="281" r:id="rId16"/>
    <p:sldId id="282" r:id="rId17"/>
    <p:sldId id="268" r:id="rId18"/>
    <p:sldId id="277" r:id="rId19"/>
    <p:sldId id="275" r:id="rId20"/>
    <p:sldId id="274" r:id="rId21"/>
  </p:sldIdLst>
  <p:sldSz cx="9144000" cy="6858000" type="screen4x3"/>
  <p:notesSz cx="6858000" cy="9144000"/>
  <p:defaultTextStyle>
    <a:defPPr>
      <a:defRPr lang="en-US"/>
    </a:defPPr>
    <a:lvl1pPr marL="0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3181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6362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9543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2725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5906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9087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2268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5448" algn="l" defTabSz="343181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77" userDrawn="1">
          <p15:clr>
            <a:srgbClr val="A4A3A4"/>
          </p15:clr>
        </p15:guide>
        <p15:guide id="2" pos="3836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  <p15:guide id="4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A48D5A"/>
    <a:srgbClr val="AF9B6D"/>
    <a:srgbClr val="9A8454"/>
    <a:srgbClr val="B99A67"/>
    <a:srgbClr val="B69E6A"/>
    <a:srgbClr val="B09F70"/>
    <a:srgbClr val="BDA879"/>
    <a:srgbClr val="B3986D"/>
    <a:srgbClr val="CCD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4" autoAdjust="0"/>
    <p:restoredTop sz="80453" autoAdjust="0"/>
  </p:normalViewPr>
  <p:slideViewPr>
    <p:cSldViewPr>
      <p:cViewPr>
        <p:scale>
          <a:sx n="75" d="100"/>
          <a:sy n="75" d="100"/>
        </p:scale>
        <p:origin x="1920" y="43"/>
      </p:cViewPr>
      <p:guideLst>
        <p:guide orient="horz" pos="2877"/>
        <p:guide pos="3836"/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A437C023-1C1E-4BFC-95E7-364156B077F2}" type="presOf" srcId="{6393F015-D856-4E7E-93AE-D20D79CC4B30}" destId="{DDB6B8F3-7D13-4E18-BEBA-3E96D3C8F85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30B16139-94A2-4A3F-8457-496151971474}" type="presOf" srcId="{65CC80EC-8904-4153-A5EA-CF9EF904235E}" destId="{02C92957-8801-49DE-9288-2CCCED3B6535}" srcOrd="0" destOrd="0" presId="urn:microsoft.com/office/officeart/2005/8/layout/hChevron3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CC98F74B-2D67-42A0-87A5-7F092DAB44FB}" type="presOf" srcId="{54C0A5A6-F2E1-45CB-A968-1D24B6D5866A}" destId="{DC70AFDD-6F26-4934-B752-EB56B75111D2}" srcOrd="0" destOrd="0" presId="urn:microsoft.com/office/officeart/2005/8/layout/hChevron3"/>
    <dgm:cxn modelId="{7AF1527A-58A7-481B-8C30-5E15C1AE2E39}" type="presOf" srcId="{A3BFF48D-D7DA-4AFF-AAD3-0749B51CF044}" destId="{30E4D7EF-3702-4575-B306-A56A583A58BD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831F9BC3-4AD5-4592-9F5F-D7809FD54A0C}" type="presOf" srcId="{5B34F878-704C-4368-B9E1-B91DE07471DE}" destId="{C7DCF1CC-4319-420E-BC0F-2918FA03446C}" srcOrd="0" destOrd="0" presId="urn:microsoft.com/office/officeart/2005/8/layout/hChevron3"/>
    <dgm:cxn modelId="{AACFD7D8-9112-4FD4-82EF-06A5C027C7B5}" type="presOf" srcId="{C363DB8B-2CBD-492B-804A-882724E3F93C}" destId="{001A3CB5-86B4-4F8A-B019-65D60201DF08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D59E00FE-25EE-499A-8A85-5F7E637F3ADA}" type="presOf" srcId="{5F23AB4B-2169-49EF-A607-1D2E171024F6}" destId="{D89D35D8-DDE6-4006-8CB4-293469F17C63}" srcOrd="0" destOrd="0" presId="urn:microsoft.com/office/officeart/2005/8/layout/hChevron3"/>
    <dgm:cxn modelId="{77AF4B34-D3B9-45C6-A126-56AC9F5E6B18}" type="presParOf" srcId="{D89D35D8-DDE6-4006-8CB4-293469F17C63}" destId="{02C92957-8801-49DE-9288-2CCCED3B6535}" srcOrd="0" destOrd="0" presId="urn:microsoft.com/office/officeart/2005/8/layout/hChevron3"/>
    <dgm:cxn modelId="{DC3C5C24-D3F4-43A9-939B-C106B016AC00}" type="presParOf" srcId="{D89D35D8-DDE6-4006-8CB4-293469F17C63}" destId="{705E0F60-2411-4E9A-80B2-C58886196F12}" srcOrd="1" destOrd="0" presId="urn:microsoft.com/office/officeart/2005/8/layout/hChevron3"/>
    <dgm:cxn modelId="{13D326FB-0F9F-4037-BAD8-AB97C8D0D3CF}" type="presParOf" srcId="{D89D35D8-DDE6-4006-8CB4-293469F17C63}" destId="{C7DCF1CC-4319-420E-BC0F-2918FA03446C}" srcOrd="2" destOrd="0" presId="urn:microsoft.com/office/officeart/2005/8/layout/hChevron3"/>
    <dgm:cxn modelId="{AE8B1BD1-5B96-437F-993D-A4A0F0650281}" type="presParOf" srcId="{D89D35D8-DDE6-4006-8CB4-293469F17C63}" destId="{9CE19AF3-769B-405E-AA5C-72DDEFA0DE92}" srcOrd="3" destOrd="0" presId="urn:microsoft.com/office/officeart/2005/8/layout/hChevron3"/>
    <dgm:cxn modelId="{C64B9E68-EC3B-4D3B-B586-C916D2D9ED9B}" type="presParOf" srcId="{D89D35D8-DDE6-4006-8CB4-293469F17C63}" destId="{DC70AFDD-6F26-4934-B752-EB56B75111D2}" srcOrd="4" destOrd="0" presId="urn:microsoft.com/office/officeart/2005/8/layout/hChevron3"/>
    <dgm:cxn modelId="{EC4F4CE2-CD74-4821-BF59-E2E06395D77B}" type="presParOf" srcId="{D89D35D8-DDE6-4006-8CB4-293469F17C63}" destId="{0985E119-ADF5-4583-9C8C-463A4EAB4C7B}" srcOrd="5" destOrd="0" presId="urn:microsoft.com/office/officeart/2005/8/layout/hChevron3"/>
    <dgm:cxn modelId="{D6033EA2-F31C-47A3-A47B-2EEBCBA658D3}" type="presParOf" srcId="{D89D35D8-DDE6-4006-8CB4-293469F17C63}" destId="{30E4D7EF-3702-4575-B306-A56A583A58BD}" srcOrd="6" destOrd="0" presId="urn:microsoft.com/office/officeart/2005/8/layout/hChevron3"/>
    <dgm:cxn modelId="{780D331B-432E-4DFB-AA9D-504A1CB287AA}" type="presParOf" srcId="{D89D35D8-DDE6-4006-8CB4-293469F17C63}" destId="{2E542E14-1D28-440F-A418-BEF85FB8E755}" srcOrd="7" destOrd="0" presId="urn:microsoft.com/office/officeart/2005/8/layout/hChevron3"/>
    <dgm:cxn modelId="{7AB321F8-2D35-429B-AD2E-A45DEBDFBBB1}" type="presParOf" srcId="{D89D35D8-DDE6-4006-8CB4-293469F17C63}" destId="{DDB6B8F3-7D13-4E18-BEBA-3E96D3C8F853}" srcOrd="8" destOrd="0" presId="urn:microsoft.com/office/officeart/2005/8/layout/hChevron3"/>
    <dgm:cxn modelId="{668416C6-D3B7-446B-BF21-DE4CD3031A08}" type="presParOf" srcId="{D89D35D8-DDE6-4006-8CB4-293469F17C63}" destId="{F150A61A-B33D-4541-9BE7-41F51B2E55C8}" srcOrd="9" destOrd="0" presId="urn:microsoft.com/office/officeart/2005/8/layout/hChevron3"/>
    <dgm:cxn modelId="{98C8FD0C-F96D-4037-AA37-6DC6DB43CD8F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579D210C-CE50-4820-A251-21DDCF6A9A85}" type="presOf" srcId="{5F23AB4B-2169-49EF-A607-1D2E171024F6}" destId="{D89D35D8-DDE6-4006-8CB4-293469F17C63}" srcOrd="0" destOrd="0" presId="urn:microsoft.com/office/officeart/2005/8/layout/hChevron3"/>
    <dgm:cxn modelId="{8774650C-066F-4736-B954-EA2074711266}" type="presOf" srcId="{65CC80EC-8904-4153-A5EA-CF9EF904235E}" destId="{02C92957-8801-49DE-9288-2CCCED3B6535}" srcOrd="0" destOrd="0" presId="urn:microsoft.com/office/officeart/2005/8/layout/hChevron3"/>
    <dgm:cxn modelId="{234C4223-2A87-457B-93ED-428C04C436F7}" type="presOf" srcId="{6393F015-D856-4E7E-93AE-D20D79CC4B30}" destId="{DDB6B8F3-7D13-4E18-BEBA-3E96D3C8F85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C81CD189-81F3-4B25-ACCC-34E7B748CC9A}" type="presOf" srcId="{C363DB8B-2CBD-492B-804A-882724E3F93C}" destId="{001A3CB5-86B4-4F8A-B019-65D60201DF08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5BFF1DBA-9820-4157-B963-63ED6A0F36CF}" type="presOf" srcId="{A3BFF48D-D7DA-4AFF-AAD3-0749B51CF044}" destId="{30E4D7EF-3702-4575-B306-A56A583A58BD}" srcOrd="0" destOrd="0" presId="urn:microsoft.com/office/officeart/2005/8/layout/hChevron3"/>
    <dgm:cxn modelId="{AF99D3D3-5CED-4A7E-9F81-33FF1FBCEF31}" type="presOf" srcId="{5B34F878-704C-4368-B9E1-B91DE07471DE}" destId="{C7DCF1CC-4319-420E-BC0F-2918FA03446C}" srcOrd="0" destOrd="0" presId="urn:microsoft.com/office/officeart/2005/8/layout/hChevron3"/>
    <dgm:cxn modelId="{898A0CDB-49DA-4CA1-835D-3D2D24D527E0}" type="presOf" srcId="{54C0A5A6-F2E1-45CB-A968-1D24B6D5866A}" destId="{DC70AFDD-6F26-4934-B752-EB56B75111D2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CB847D31-E518-4278-AD42-84C4804DE936}" type="presParOf" srcId="{D89D35D8-DDE6-4006-8CB4-293469F17C63}" destId="{02C92957-8801-49DE-9288-2CCCED3B6535}" srcOrd="0" destOrd="0" presId="urn:microsoft.com/office/officeart/2005/8/layout/hChevron3"/>
    <dgm:cxn modelId="{BA332E85-81CC-4A4A-AA1F-7046FEE9F847}" type="presParOf" srcId="{D89D35D8-DDE6-4006-8CB4-293469F17C63}" destId="{705E0F60-2411-4E9A-80B2-C58886196F12}" srcOrd="1" destOrd="0" presId="urn:microsoft.com/office/officeart/2005/8/layout/hChevron3"/>
    <dgm:cxn modelId="{FEA19E27-675E-4981-8010-3F4D2B514E93}" type="presParOf" srcId="{D89D35D8-DDE6-4006-8CB4-293469F17C63}" destId="{C7DCF1CC-4319-420E-BC0F-2918FA03446C}" srcOrd="2" destOrd="0" presId="urn:microsoft.com/office/officeart/2005/8/layout/hChevron3"/>
    <dgm:cxn modelId="{2B34AB76-0540-4B9C-88AB-B7048B40FBBD}" type="presParOf" srcId="{D89D35D8-DDE6-4006-8CB4-293469F17C63}" destId="{9CE19AF3-769B-405E-AA5C-72DDEFA0DE92}" srcOrd="3" destOrd="0" presId="urn:microsoft.com/office/officeart/2005/8/layout/hChevron3"/>
    <dgm:cxn modelId="{1C877F18-45A6-4F5A-8BF6-0E6C56C5EF66}" type="presParOf" srcId="{D89D35D8-DDE6-4006-8CB4-293469F17C63}" destId="{DC70AFDD-6F26-4934-B752-EB56B75111D2}" srcOrd="4" destOrd="0" presId="urn:microsoft.com/office/officeart/2005/8/layout/hChevron3"/>
    <dgm:cxn modelId="{4577B658-6808-4FC7-9163-3FFF8E72783C}" type="presParOf" srcId="{D89D35D8-DDE6-4006-8CB4-293469F17C63}" destId="{0985E119-ADF5-4583-9C8C-463A4EAB4C7B}" srcOrd="5" destOrd="0" presId="urn:microsoft.com/office/officeart/2005/8/layout/hChevron3"/>
    <dgm:cxn modelId="{D374A74E-EC8B-408D-843C-7258B531A128}" type="presParOf" srcId="{D89D35D8-DDE6-4006-8CB4-293469F17C63}" destId="{30E4D7EF-3702-4575-B306-A56A583A58BD}" srcOrd="6" destOrd="0" presId="urn:microsoft.com/office/officeart/2005/8/layout/hChevron3"/>
    <dgm:cxn modelId="{3E6F02B6-5830-4993-9C5A-31C96AB00F60}" type="presParOf" srcId="{D89D35D8-DDE6-4006-8CB4-293469F17C63}" destId="{2E542E14-1D28-440F-A418-BEF85FB8E755}" srcOrd="7" destOrd="0" presId="urn:microsoft.com/office/officeart/2005/8/layout/hChevron3"/>
    <dgm:cxn modelId="{338D5137-0D8E-4832-B76D-E773045BEA4B}" type="presParOf" srcId="{D89D35D8-DDE6-4006-8CB4-293469F17C63}" destId="{DDB6B8F3-7D13-4E18-BEBA-3E96D3C8F853}" srcOrd="8" destOrd="0" presId="urn:microsoft.com/office/officeart/2005/8/layout/hChevron3"/>
    <dgm:cxn modelId="{AC314440-5506-44A0-A13A-AEB96B1772AA}" type="presParOf" srcId="{D89D35D8-DDE6-4006-8CB4-293469F17C63}" destId="{F150A61A-B33D-4541-9BE7-41F51B2E55C8}" srcOrd="9" destOrd="0" presId="urn:microsoft.com/office/officeart/2005/8/layout/hChevron3"/>
    <dgm:cxn modelId="{061C8EEE-369B-4866-BBCD-6EBFE947B81C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387D1F07-054A-430F-AE2A-3C19B6D3CFAB}" type="presOf" srcId="{A3BFF48D-D7DA-4AFF-AAD3-0749B51CF044}" destId="{30E4D7EF-3702-4575-B306-A56A583A58BD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24D36744-5173-465E-9A94-9E7E9CD5AE1E}" type="presOf" srcId="{54C0A5A6-F2E1-45CB-A968-1D24B6D5866A}" destId="{DC70AFDD-6F26-4934-B752-EB56B75111D2}" srcOrd="0" destOrd="0" presId="urn:microsoft.com/office/officeart/2005/8/layout/hChevron3"/>
    <dgm:cxn modelId="{9CEF6565-5353-41D7-BC1B-9F66F0BD3656}" type="presOf" srcId="{65CC80EC-8904-4153-A5EA-CF9EF904235E}" destId="{02C92957-8801-49DE-9288-2CCCED3B6535}" srcOrd="0" destOrd="0" presId="urn:microsoft.com/office/officeart/2005/8/layout/hChevron3"/>
    <dgm:cxn modelId="{EFA1F857-8C1C-4325-834F-8C68CAF84127}" type="presOf" srcId="{5B34F878-704C-4368-B9E1-B91DE07471DE}" destId="{C7DCF1CC-4319-420E-BC0F-2918FA03446C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2EEC579A-6268-4FD2-9E72-9B0889B4D71D}" type="presOf" srcId="{6393F015-D856-4E7E-93AE-D20D79CC4B30}" destId="{DDB6B8F3-7D13-4E18-BEBA-3E96D3C8F853}" srcOrd="0" destOrd="0" presId="urn:microsoft.com/office/officeart/2005/8/layout/hChevron3"/>
    <dgm:cxn modelId="{5AE35E9E-DAA5-41D6-9EA4-1C72F235D8B3}" type="presOf" srcId="{5F23AB4B-2169-49EF-A607-1D2E171024F6}" destId="{D89D35D8-DDE6-4006-8CB4-293469F17C63}" srcOrd="0" destOrd="0" presId="urn:microsoft.com/office/officeart/2005/8/layout/hChevron3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717EECB4-A691-446D-A32B-5F3B5B8889B6}" type="presOf" srcId="{C363DB8B-2CBD-492B-804A-882724E3F93C}" destId="{001A3CB5-86B4-4F8A-B019-65D60201DF08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E10D05B0-BC12-4644-A5D1-001818C3C553}" type="presParOf" srcId="{D89D35D8-DDE6-4006-8CB4-293469F17C63}" destId="{02C92957-8801-49DE-9288-2CCCED3B6535}" srcOrd="0" destOrd="0" presId="urn:microsoft.com/office/officeart/2005/8/layout/hChevron3"/>
    <dgm:cxn modelId="{B1764338-07CA-4B6D-B77C-A8997A00F786}" type="presParOf" srcId="{D89D35D8-DDE6-4006-8CB4-293469F17C63}" destId="{705E0F60-2411-4E9A-80B2-C58886196F12}" srcOrd="1" destOrd="0" presId="urn:microsoft.com/office/officeart/2005/8/layout/hChevron3"/>
    <dgm:cxn modelId="{BC34C055-DAF4-40FF-80CF-BD33176C9E4C}" type="presParOf" srcId="{D89D35D8-DDE6-4006-8CB4-293469F17C63}" destId="{C7DCF1CC-4319-420E-BC0F-2918FA03446C}" srcOrd="2" destOrd="0" presId="urn:microsoft.com/office/officeart/2005/8/layout/hChevron3"/>
    <dgm:cxn modelId="{A989A338-26EB-4838-9317-F7EC54E08A57}" type="presParOf" srcId="{D89D35D8-DDE6-4006-8CB4-293469F17C63}" destId="{9CE19AF3-769B-405E-AA5C-72DDEFA0DE92}" srcOrd="3" destOrd="0" presId="urn:microsoft.com/office/officeart/2005/8/layout/hChevron3"/>
    <dgm:cxn modelId="{0455A1DA-A8C3-43C3-B4B6-1B8D8478D9FA}" type="presParOf" srcId="{D89D35D8-DDE6-4006-8CB4-293469F17C63}" destId="{DC70AFDD-6F26-4934-B752-EB56B75111D2}" srcOrd="4" destOrd="0" presId="urn:microsoft.com/office/officeart/2005/8/layout/hChevron3"/>
    <dgm:cxn modelId="{EEEFA23B-925E-46B1-92B2-EE2CF4CE7458}" type="presParOf" srcId="{D89D35D8-DDE6-4006-8CB4-293469F17C63}" destId="{0985E119-ADF5-4583-9C8C-463A4EAB4C7B}" srcOrd="5" destOrd="0" presId="urn:microsoft.com/office/officeart/2005/8/layout/hChevron3"/>
    <dgm:cxn modelId="{607B46E9-5ED2-474F-8ED9-AAE830CE4995}" type="presParOf" srcId="{D89D35D8-DDE6-4006-8CB4-293469F17C63}" destId="{30E4D7EF-3702-4575-B306-A56A583A58BD}" srcOrd="6" destOrd="0" presId="urn:microsoft.com/office/officeart/2005/8/layout/hChevron3"/>
    <dgm:cxn modelId="{596AD6BD-F9B7-4E41-BC7B-0D07AA83A7EF}" type="presParOf" srcId="{D89D35D8-DDE6-4006-8CB4-293469F17C63}" destId="{2E542E14-1D28-440F-A418-BEF85FB8E755}" srcOrd="7" destOrd="0" presId="urn:microsoft.com/office/officeart/2005/8/layout/hChevron3"/>
    <dgm:cxn modelId="{196B62E6-3155-40B3-89A0-47D091199CD3}" type="presParOf" srcId="{D89D35D8-DDE6-4006-8CB4-293469F17C63}" destId="{DDB6B8F3-7D13-4E18-BEBA-3E96D3C8F853}" srcOrd="8" destOrd="0" presId="urn:microsoft.com/office/officeart/2005/8/layout/hChevron3"/>
    <dgm:cxn modelId="{7F312952-6210-48E1-95F1-0975D3238D74}" type="presParOf" srcId="{D89D35D8-DDE6-4006-8CB4-293469F17C63}" destId="{F150A61A-B33D-4541-9BE7-41F51B2E55C8}" srcOrd="9" destOrd="0" presId="urn:microsoft.com/office/officeart/2005/8/layout/hChevron3"/>
    <dgm:cxn modelId="{706F5C04-163F-47A3-8150-F30E05BEBCE4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715EC80B-E40F-4AA4-A361-1CB4A9E98A64}" type="presOf" srcId="{A3BFF48D-D7DA-4AFF-AAD3-0749B51CF044}" destId="{30E4D7EF-3702-4575-B306-A56A583A58BD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4481556B-AD96-456C-A069-B68E54F354A7}" type="presOf" srcId="{5F23AB4B-2169-49EF-A607-1D2E171024F6}" destId="{D89D35D8-DDE6-4006-8CB4-293469F17C63}" srcOrd="0" destOrd="0" presId="urn:microsoft.com/office/officeart/2005/8/layout/hChevron3"/>
    <dgm:cxn modelId="{12F3C150-671A-4F33-A4EB-C6834E523BF4}" type="presOf" srcId="{5B34F878-704C-4368-B9E1-B91DE07471DE}" destId="{C7DCF1CC-4319-420E-BC0F-2918FA03446C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8545EAB8-3DB0-4367-BE11-26DBE3472C0E}" type="presOf" srcId="{6393F015-D856-4E7E-93AE-D20D79CC4B30}" destId="{DDB6B8F3-7D13-4E18-BEBA-3E96D3C8F853}" srcOrd="0" destOrd="0" presId="urn:microsoft.com/office/officeart/2005/8/layout/hChevron3"/>
    <dgm:cxn modelId="{E5E21BB9-E48B-430A-A79A-29FB47A26FD9}" type="presOf" srcId="{54C0A5A6-F2E1-45CB-A968-1D24B6D5866A}" destId="{DC70AFDD-6F26-4934-B752-EB56B75111D2}" srcOrd="0" destOrd="0" presId="urn:microsoft.com/office/officeart/2005/8/layout/hChevron3"/>
    <dgm:cxn modelId="{1215CDC1-D5A9-4CFF-82E0-8A1365FBCEEE}" type="presOf" srcId="{65CC80EC-8904-4153-A5EA-CF9EF904235E}" destId="{02C92957-8801-49DE-9288-2CCCED3B6535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E47C7EFA-4B50-4702-8B87-FF379E15DDF9}" type="presOf" srcId="{C363DB8B-2CBD-492B-804A-882724E3F93C}" destId="{001A3CB5-86B4-4F8A-B019-65D60201DF08}" srcOrd="0" destOrd="0" presId="urn:microsoft.com/office/officeart/2005/8/layout/hChevron3"/>
    <dgm:cxn modelId="{A23E4408-8046-4C2C-907E-4FF1D6764A87}" type="presParOf" srcId="{D89D35D8-DDE6-4006-8CB4-293469F17C63}" destId="{02C92957-8801-49DE-9288-2CCCED3B6535}" srcOrd="0" destOrd="0" presId="urn:microsoft.com/office/officeart/2005/8/layout/hChevron3"/>
    <dgm:cxn modelId="{118EEBE9-8B92-4DDC-BDF9-426AC4ED2BF3}" type="presParOf" srcId="{D89D35D8-DDE6-4006-8CB4-293469F17C63}" destId="{705E0F60-2411-4E9A-80B2-C58886196F12}" srcOrd="1" destOrd="0" presId="urn:microsoft.com/office/officeart/2005/8/layout/hChevron3"/>
    <dgm:cxn modelId="{FA4B0801-1D90-4D32-B0A1-8F77858592DF}" type="presParOf" srcId="{D89D35D8-DDE6-4006-8CB4-293469F17C63}" destId="{C7DCF1CC-4319-420E-BC0F-2918FA03446C}" srcOrd="2" destOrd="0" presId="urn:microsoft.com/office/officeart/2005/8/layout/hChevron3"/>
    <dgm:cxn modelId="{6122E897-DBC1-47BD-AEF2-7C4D60657D60}" type="presParOf" srcId="{D89D35D8-DDE6-4006-8CB4-293469F17C63}" destId="{9CE19AF3-769B-405E-AA5C-72DDEFA0DE92}" srcOrd="3" destOrd="0" presId="urn:microsoft.com/office/officeart/2005/8/layout/hChevron3"/>
    <dgm:cxn modelId="{1F9B5C89-F9BB-425C-8E0D-9989120625F2}" type="presParOf" srcId="{D89D35D8-DDE6-4006-8CB4-293469F17C63}" destId="{DC70AFDD-6F26-4934-B752-EB56B75111D2}" srcOrd="4" destOrd="0" presId="urn:microsoft.com/office/officeart/2005/8/layout/hChevron3"/>
    <dgm:cxn modelId="{2F2F0035-605A-42E3-A452-77FBCB860237}" type="presParOf" srcId="{D89D35D8-DDE6-4006-8CB4-293469F17C63}" destId="{0985E119-ADF5-4583-9C8C-463A4EAB4C7B}" srcOrd="5" destOrd="0" presId="urn:microsoft.com/office/officeart/2005/8/layout/hChevron3"/>
    <dgm:cxn modelId="{593401C8-A4D3-473C-A128-2DBAC0C07661}" type="presParOf" srcId="{D89D35D8-DDE6-4006-8CB4-293469F17C63}" destId="{30E4D7EF-3702-4575-B306-A56A583A58BD}" srcOrd="6" destOrd="0" presId="urn:microsoft.com/office/officeart/2005/8/layout/hChevron3"/>
    <dgm:cxn modelId="{590519D5-B468-4623-9883-425D67140787}" type="presParOf" srcId="{D89D35D8-DDE6-4006-8CB4-293469F17C63}" destId="{2E542E14-1D28-440F-A418-BEF85FB8E755}" srcOrd="7" destOrd="0" presId="urn:microsoft.com/office/officeart/2005/8/layout/hChevron3"/>
    <dgm:cxn modelId="{5D328DC1-5B03-470A-A83F-5CFBBDC3DF9F}" type="presParOf" srcId="{D89D35D8-DDE6-4006-8CB4-293469F17C63}" destId="{DDB6B8F3-7D13-4E18-BEBA-3E96D3C8F853}" srcOrd="8" destOrd="0" presId="urn:microsoft.com/office/officeart/2005/8/layout/hChevron3"/>
    <dgm:cxn modelId="{08C1F073-E4A7-43A2-A7AE-1B981E819276}" type="presParOf" srcId="{D89D35D8-DDE6-4006-8CB4-293469F17C63}" destId="{F150A61A-B33D-4541-9BE7-41F51B2E55C8}" srcOrd="9" destOrd="0" presId="urn:microsoft.com/office/officeart/2005/8/layout/hChevron3"/>
    <dgm:cxn modelId="{583D4FE6-DAF6-434E-9B8B-64ACE9FF0C80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070656-6B68-41DD-91A5-67C47B939EED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mc:AlternateContent xmlns:mc="http://schemas.openxmlformats.org/markup-compatibility/2006" xmlns:a14="http://schemas.microsoft.com/office/drawing/2010/main">
      <mc:Choice Requires="a14">
        <dgm:pt modelId="{A143C645-2CF8-4E97-B841-4F11265F1647}">
          <dgm:prSet phldrT="[Texte]" custT="1"/>
          <dgm:spPr/>
          <dgm:t>
            <a:bodyPr/>
            <a:lstStyle/>
            <a:p>
              <a:pPr algn="ctr">
                <a:spcAft>
                  <a:spcPts val="100"/>
                </a:spcAft>
              </a:pPr>
              <a:r>
                <a:rPr lang="fr-FR" sz="1400" b="1" dirty="0"/>
                <a:t>2005-2008 </a:t>
              </a:r>
            </a:p>
            <a:p>
              <a:pPr algn="ctr">
                <a:spcAft>
                  <a:spcPts val="100"/>
                </a:spcAft>
              </a:pPr>
              <a:r>
                <a:rPr lang="fr-FR" sz="1400" dirty="0"/>
                <a:t>ENVISAT: ~ -30 mm/</a:t>
              </a:r>
              <a:r>
                <a:rPr lang="fr-FR" sz="1400" dirty="0" err="1"/>
                <a:t>yr</a:t>
              </a:r>
              <a:endParaRPr lang="fr-FR" sz="1400" dirty="0"/>
            </a:p>
            <a:p>
              <a:pPr algn="ctr">
                <a:spcAft>
                  <a:spcPts val="100"/>
                </a:spcAft>
              </a:pPr>
              <a:r>
                <a:rPr lang="en-NZ" sz="1400" dirty="0"/>
                <a:t>Ellipsoidal source at 2 km depth</a:t>
              </a:r>
            </a:p>
            <a:p>
              <a:pPr algn="ctr">
                <a:spcAft>
                  <a:spcPts val="100"/>
                </a:spcAft>
              </a:pPr>
              <a14:m>
                <m:oMath xmlns:m="http://schemas.openxmlformats.org/officeDocument/2006/math">
                  <m:r>
                    <a:rPr lang="en-NZ" sz="14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∆</m:t>
                  </m:r>
                  <m:r>
                    <a:rPr lang="en-NZ" sz="1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𝑉</m:t>
                  </m:r>
                  <m:r>
                    <a:rPr lang="en-NZ" sz="1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</m:oMath>
              </a14:m>
              <a:r>
                <a:rPr lang="en-US" sz="1400" dirty="0"/>
                <a:t> -7.3 x 10</a:t>
              </a:r>
              <a:r>
                <a:rPr lang="en-US" sz="1400" baseline="30000" dirty="0"/>
                <a:t>5</a:t>
              </a:r>
              <a:r>
                <a:rPr lang="en-US" sz="1400" dirty="0"/>
                <a:t> m</a:t>
              </a:r>
              <a:r>
                <a:rPr lang="en-US" sz="1400" baseline="30000" dirty="0"/>
                <a:t>3</a:t>
              </a:r>
              <a:r>
                <a:rPr lang="en-US" sz="1400" dirty="0"/>
                <a:t>/</a:t>
              </a:r>
              <a:r>
                <a:rPr lang="en-US" sz="1400" dirty="0" err="1"/>
                <a:t>yr</a:t>
              </a:r>
              <a:endParaRPr lang="fr-FR" sz="1400" dirty="0"/>
            </a:p>
          </dgm:t>
        </dgm:pt>
      </mc:Choice>
      <mc:Fallback xmlns="">
        <dgm:pt modelId="{A143C645-2CF8-4E97-B841-4F11265F1647}">
          <dgm:prSet phldrT="[Texte]" custT="1"/>
          <dgm:spPr/>
          <dgm:t>
            <a:bodyPr/>
            <a:lstStyle/>
            <a:p>
              <a:pPr algn="ctr">
                <a:spcAft>
                  <a:spcPts val="100"/>
                </a:spcAft>
              </a:pPr>
              <a:r>
                <a:rPr lang="fr-FR" sz="1400" b="1" dirty="0"/>
                <a:t>2005-2008 </a:t>
              </a:r>
            </a:p>
            <a:p>
              <a:pPr algn="ctr">
                <a:spcAft>
                  <a:spcPts val="100"/>
                </a:spcAft>
              </a:pPr>
              <a:r>
                <a:rPr lang="fr-FR" sz="1400" dirty="0"/>
                <a:t>ENVISAT: ~ -30 mm/</a:t>
              </a:r>
              <a:r>
                <a:rPr lang="fr-FR" sz="1400" dirty="0" err="1"/>
                <a:t>yr</a:t>
              </a:r>
              <a:endParaRPr lang="fr-FR" sz="1400" dirty="0"/>
            </a:p>
            <a:p>
              <a:pPr algn="ctr">
                <a:spcAft>
                  <a:spcPts val="100"/>
                </a:spcAft>
              </a:pPr>
              <a:r>
                <a:rPr lang="en-NZ" sz="1400" dirty="0"/>
                <a:t>Ellipsoidal source at 2 km depth</a:t>
              </a:r>
            </a:p>
            <a:p>
              <a:pPr algn="ctr">
                <a:spcAft>
                  <a:spcPts val="100"/>
                </a:spcAft>
              </a:pPr>
              <a:r>
                <a:rPr lang="en-NZ" sz="1400" i="0">
                  <a:latin typeface="Cambria Math" panose="02040503050406030204" pitchFamily="18" charset="0"/>
                  <a:ea typeface="Cambria Math" panose="02040503050406030204" pitchFamily="18" charset="0"/>
                </a:rPr>
                <a:t>∆</a:t>
              </a:r>
              <a:r>
                <a:rPr lang="en-NZ" sz="1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𝑉=</a:t>
              </a:r>
              <a:r>
                <a:rPr lang="en-US" sz="1400" dirty="0"/>
                <a:t> -7.3 x 10</a:t>
              </a:r>
              <a:r>
                <a:rPr lang="en-US" sz="1400" baseline="30000" dirty="0"/>
                <a:t>5</a:t>
              </a:r>
              <a:r>
                <a:rPr lang="en-US" sz="1400" dirty="0"/>
                <a:t> m</a:t>
              </a:r>
              <a:r>
                <a:rPr lang="en-US" sz="1400" baseline="30000" dirty="0"/>
                <a:t>3</a:t>
              </a:r>
              <a:r>
                <a:rPr lang="en-US" sz="1400" dirty="0"/>
                <a:t>/</a:t>
              </a:r>
              <a:r>
                <a:rPr lang="en-US" sz="1400" dirty="0" err="1"/>
                <a:t>yr</a:t>
              </a:r>
              <a:endParaRPr lang="fr-FR" sz="1400" dirty="0"/>
            </a:p>
          </dgm:t>
        </dgm:pt>
      </mc:Fallback>
    </mc:AlternateContent>
    <dgm:pt modelId="{C291160C-029F-4D02-9423-3BA860B0B8F0}" type="parTrans" cxnId="{8E78F113-1655-410E-A976-5F03C9DA0AFC}">
      <dgm:prSet/>
      <dgm:spPr/>
      <dgm:t>
        <a:bodyPr/>
        <a:lstStyle/>
        <a:p>
          <a:pPr algn="l"/>
          <a:endParaRPr lang="fr-FR" sz="1200"/>
        </a:p>
      </dgm:t>
    </dgm:pt>
    <dgm:pt modelId="{D44A3FBD-4852-496A-B052-DE9FAC6BF39C}" type="sibTrans" cxnId="{8E78F113-1655-410E-A976-5F03C9DA0AFC}">
      <dgm:prSet/>
      <dgm:spPr/>
      <dgm:t>
        <a:bodyPr/>
        <a:lstStyle/>
        <a:p>
          <a:pPr algn="l"/>
          <a:endParaRPr lang="fr-FR" sz="1200"/>
        </a:p>
      </dgm:t>
    </dgm:pt>
    <dgm:pt modelId="{2AC3BAF4-A997-4713-A67F-8904D4DCA2D4}" type="pres">
      <dgm:prSet presAssocID="{D7070656-6B68-41DD-91A5-67C47B939EED}" presName="Name0" presStyleCnt="0">
        <dgm:presLayoutVars>
          <dgm:dir/>
          <dgm:resizeHandles val="exact"/>
        </dgm:presLayoutVars>
      </dgm:prSet>
      <dgm:spPr/>
    </dgm:pt>
    <dgm:pt modelId="{83B90D4B-9E06-441F-9672-780ECA848C22}" type="pres">
      <dgm:prSet presAssocID="{A143C645-2CF8-4E97-B841-4F11265F1647}" presName="parTxOnly" presStyleLbl="node1" presStyleIdx="0" presStyleCnt="1" custScaleX="100098" custScaleY="133801" custLinFactNeighborX="-49" custLinFactNeighborY="-2904">
        <dgm:presLayoutVars>
          <dgm:bulletEnabled val="1"/>
        </dgm:presLayoutVars>
      </dgm:prSet>
      <dgm:spPr/>
    </dgm:pt>
  </dgm:ptLst>
  <dgm:cxnLst>
    <dgm:cxn modelId="{8E78F113-1655-410E-A976-5F03C9DA0AFC}" srcId="{D7070656-6B68-41DD-91A5-67C47B939EED}" destId="{A143C645-2CF8-4E97-B841-4F11265F1647}" srcOrd="0" destOrd="0" parTransId="{C291160C-029F-4D02-9423-3BA860B0B8F0}" sibTransId="{D44A3FBD-4852-496A-B052-DE9FAC6BF39C}"/>
    <dgm:cxn modelId="{748A5378-4268-44D6-912D-EA6CF3E8C78B}" type="presOf" srcId="{A143C645-2CF8-4E97-B841-4F11265F1647}" destId="{83B90D4B-9E06-441F-9672-780ECA848C22}" srcOrd="0" destOrd="0" presId="urn:microsoft.com/office/officeart/2005/8/layout/hChevron3"/>
    <dgm:cxn modelId="{45EBF159-2DC2-4CC9-B64E-1DA84EEA6989}" type="presOf" srcId="{D7070656-6B68-41DD-91A5-67C47B939EED}" destId="{2AC3BAF4-A997-4713-A67F-8904D4DCA2D4}" srcOrd="0" destOrd="0" presId="urn:microsoft.com/office/officeart/2005/8/layout/hChevron3"/>
    <dgm:cxn modelId="{6DA23F2B-3084-493B-9101-883870DE0128}" type="presParOf" srcId="{2AC3BAF4-A997-4713-A67F-8904D4DCA2D4}" destId="{83B90D4B-9E06-441F-9672-780ECA848C2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070656-6B68-41DD-91A5-67C47B939EED}" type="doc">
      <dgm:prSet loTypeId="urn:microsoft.com/office/officeart/2005/8/layout/hChevron3" loCatId="process" qsTypeId="urn:microsoft.com/office/officeart/2005/8/quickstyle/simple1" qsCatId="simple" csTypeId="urn:microsoft.com/office/officeart/2005/8/colors/accent0_1" csCatId="mainScheme" phldr="1"/>
      <dgm:spPr/>
    </dgm:pt>
    <dgm:pt modelId="{A143C645-2CF8-4E97-B841-4F11265F1647}">
      <dgm:prSet phldrT="[Texte]" custT="1"/>
      <dgm:spPr>
        <a:blipFill>
          <a:blip xmlns:r="http://schemas.openxmlformats.org/officeDocument/2006/relationships" r:embed="rId1"/>
          <a:stretch>
            <a:fillRect t="-6250" b="-9722"/>
          </a:stretch>
        </a:blipFill>
      </dgm:spPr>
      <dgm:t>
        <a:bodyPr/>
        <a:lstStyle/>
        <a:p>
          <a:r>
            <a:rPr lang="fr-FR">
              <a:noFill/>
            </a:rPr>
            <a:t> </a:t>
          </a:r>
        </a:p>
      </dgm:t>
    </dgm:pt>
    <dgm:pt modelId="{C291160C-029F-4D02-9423-3BA860B0B8F0}" type="parTrans" cxnId="{8E78F113-1655-410E-A976-5F03C9DA0AFC}">
      <dgm:prSet/>
      <dgm:spPr/>
      <dgm:t>
        <a:bodyPr/>
        <a:lstStyle/>
        <a:p>
          <a:pPr algn="l"/>
          <a:endParaRPr lang="fr-FR" sz="1200"/>
        </a:p>
      </dgm:t>
    </dgm:pt>
    <dgm:pt modelId="{D44A3FBD-4852-496A-B052-DE9FAC6BF39C}" type="sibTrans" cxnId="{8E78F113-1655-410E-A976-5F03C9DA0AFC}">
      <dgm:prSet/>
      <dgm:spPr/>
      <dgm:t>
        <a:bodyPr/>
        <a:lstStyle/>
        <a:p>
          <a:pPr algn="l"/>
          <a:endParaRPr lang="fr-FR" sz="1200"/>
        </a:p>
      </dgm:t>
    </dgm:pt>
    <dgm:pt modelId="{2AC3BAF4-A997-4713-A67F-8904D4DCA2D4}" type="pres">
      <dgm:prSet presAssocID="{D7070656-6B68-41DD-91A5-67C47B939EED}" presName="Name0" presStyleCnt="0">
        <dgm:presLayoutVars>
          <dgm:dir/>
          <dgm:resizeHandles val="exact"/>
        </dgm:presLayoutVars>
      </dgm:prSet>
      <dgm:spPr/>
    </dgm:pt>
    <dgm:pt modelId="{83B90D4B-9E06-441F-9672-780ECA848C22}" type="pres">
      <dgm:prSet presAssocID="{A143C645-2CF8-4E97-B841-4F11265F1647}" presName="parTxOnly" presStyleLbl="node1" presStyleIdx="0" presStyleCnt="1" custScaleX="100098" custScaleY="133801" custLinFactNeighborX="-49" custLinFactNeighborY="-2904">
        <dgm:presLayoutVars>
          <dgm:bulletEnabled val="1"/>
        </dgm:presLayoutVars>
      </dgm:prSet>
      <dgm:spPr/>
    </dgm:pt>
  </dgm:ptLst>
  <dgm:cxnLst>
    <dgm:cxn modelId="{8E78F113-1655-410E-A976-5F03C9DA0AFC}" srcId="{D7070656-6B68-41DD-91A5-67C47B939EED}" destId="{A143C645-2CF8-4E97-B841-4F11265F1647}" srcOrd="0" destOrd="0" parTransId="{C291160C-029F-4D02-9423-3BA860B0B8F0}" sibTransId="{D44A3FBD-4852-496A-B052-DE9FAC6BF39C}"/>
    <dgm:cxn modelId="{748A5378-4268-44D6-912D-EA6CF3E8C78B}" type="presOf" srcId="{A143C645-2CF8-4E97-B841-4F11265F1647}" destId="{83B90D4B-9E06-441F-9672-780ECA848C22}" srcOrd="0" destOrd="0" presId="urn:microsoft.com/office/officeart/2005/8/layout/hChevron3"/>
    <dgm:cxn modelId="{45EBF159-2DC2-4CC9-B64E-1DA84EEA6989}" type="presOf" srcId="{D7070656-6B68-41DD-91A5-67C47B939EED}" destId="{2AC3BAF4-A997-4713-A67F-8904D4DCA2D4}" srcOrd="0" destOrd="0" presId="urn:microsoft.com/office/officeart/2005/8/layout/hChevron3"/>
    <dgm:cxn modelId="{6DA23F2B-3084-493B-9101-883870DE0128}" type="presParOf" srcId="{2AC3BAF4-A997-4713-A67F-8904D4DCA2D4}" destId="{83B90D4B-9E06-441F-9672-780ECA848C22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E9E6206-FF44-4833-8F81-152BC09310E4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B28255AA-9B94-4F3D-92E9-BE3B465BF8F3}" type="presOf" srcId="{5B34F878-704C-4368-B9E1-B91DE07471DE}" destId="{C7DCF1CC-4319-420E-BC0F-2918FA03446C}" srcOrd="0" destOrd="0" presId="urn:microsoft.com/office/officeart/2005/8/layout/hChevron3"/>
    <dgm:cxn modelId="{A50B79B7-D23C-4584-8615-9BDA7B9F1C98}" type="presOf" srcId="{65CC80EC-8904-4153-A5EA-CF9EF904235E}" destId="{02C92957-8801-49DE-9288-2CCCED3B6535}" srcOrd="0" destOrd="0" presId="urn:microsoft.com/office/officeart/2005/8/layout/hChevron3"/>
    <dgm:cxn modelId="{6C81AEC0-4F18-40F1-A3B0-5EF5F70EC596}" type="presOf" srcId="{54C0A5A6-F2E1-45CB-A968-1D24B6D5866A}" destId="{DC70AFDD-6F26-4934-B752-EB56B75111D2}" srcOrd="0" destOrd="0" presId="urn:microsoft.com/office/officeart/2005/8/layout/hChevron3"/>
    <dgm:cxn modelId="{0ABEC7D5-1320-4B8C-A2DA-0183CE894C85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5DB7ADF-8D29-41F9-83D5-C7573CA97023}" type="presOf" srcId="{C363DB8B-2CBD-492B-804A-882724E3F93C}" destId="{001A3CB5-86B4-4F8A-B019-65D60201DF08}" srcOrd="0" destOrd="0" presId="urn:microsoft.com/office/officeart/2005/8/layout/hChevron3"/>
    <dgm:cxn modelId="{5C4CAEE8-4B63-478A-89AA-7B6F7037E793}" type="presOf" srcId="{6393F015-D856-4E7E-93AE-D20D79CC4B30}" destId="{DDB6B8F3-7D13-4E18-BEBA-3E96D3C8F853}" srcOrd="0" destOrd="0" presId="urn:microsoft.com/office/officeart/2005/8/layout/hChevron3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7BF3906E-4D7B-426F-B45F-E8E560050A6E}" type="presParOf" srcId="{D89D35D8-DDE6-4006-8CB4-293469F17C63}" destId="{02C92957-8801-49DE-9288-2CCCED3B6535}" srcOrd="0" destOrd="0" presId="urn:microsoft.com/office/officeart/2005/8/layout/hChevron3"/>
    <dgm:cxn modelId="{EA0FF2CA-B03C-42BB-B094-9D70190522BC}" type="presParOf" srcId="{D89D35D8-DDE6-4006-8CB4-293469F17C63}" destId="{705E0F60-2411-4E9A-80B2-C58886196F12}" srcOrd="1" destOrd="0" presId="urn:microsoft.com/office/officeart/2005/8/layout/hChevron3"/>
    <dgm:cxn modelId="{A36841B0-56DE-4F4C-A5F1-E9C68E03FB2E}" type="presParOf" srcId="{D89D35D8-DDE6-4006-8CB4-293469F17C63}" destId="{C7DCF1CC-4319-420E-BC0F-2918FA03446C}" srcOrd="2" destOrd="0" presId="urn:microsoft.com/office/officeart/2005/8/layout/hChevron3"/>
    <dgm:cxn modelId="{60ACADE1-49F0-4562-80EF-DB3D89447D46}" type="presParOf" srcId="{D89D35D8-DDE6-4006-8CB4-293469F17C63}" destId="{9CE19AF3-769B-405E-AA5C-72DDEFA0DE92}" srcOrd="3" destOrd="0" presId="urn:microsoft.com/office/officeart/2005/8/layout/hChevron3"/>
    <dgm:cxn modelId="{877EDBAC-3E76-420E-A5D5-0B02CFCBBF0C}" type="presParOf" srcId="{D89D35D8-DDE6-4006-8CB4-293469F17C63}" destId="{DC70AFDD-6F26-4934-B752-EB56B75111D2}" srcOrd="4" destOrd="0" presId="urn:microsoft.com/office/officeart/2005/8/layout/hChevron3"/>
    <dgm:cxn modelId="{3CBBF632-AC14-45B7-AE7A-911E7803B6EC}" type="presParOf" srcId="{D89D35D8-DDE6-4006-8CB4-293469F17C63}" destId="{0985E119-ADF5-4583-9C8C-463A4EAB4C7B}" srcOrd="5" destOrd="0" presId="urn:microsoft.com/office/officeart/2005/8/layout/hChevron3"/>
    <dgm:cxn modelId="{7E6C3A43-9357-4781-A213-0FFBEE9648B4}" type="presParOf" srcId="{D89D35D8-DDE6-4006-8CB4-293469F17C63}" destId="{30E4D7EF-3702-4575-B306-A56A583A58BD}" srcOrd="6" destOrd="0" presId="urn:microsoft.com/office/officeart/2005/8/layout/hChevron3"/>
    <dgm:cxn modelId="{FE0E5C19-C795-41CE-A68F-209216C265FA}" type="presParOf" srcId="{D89D35D8-DDE6-4006-8CB4-293469F17C63}" destId="{2E542E14-1D28-440F-A418-BEF85FB8E755}" srcOrd="7" destOrd="0" presId="urn:microsoft.com/office/officeart/2005/8/layout/hChevron3"/>
    <dgm:cxn modelId="{04314E72-E18F-4644-BA7C-CDAED4348D24}" type="presParOf" srcId="{D89D35D8-DDE6-4006-8CB4-293469F17C63}" destId="{DDB6B8F3-7D13-4E18-BEBA-3E96D3C8F853}" srcOrd="8" destOrd="0" presId="urn:microsoft.com/office/officeart/2005/8/layout/hChevron3"/>
    <dgm:cxn modelId="{16090CC5-B304-4209-825B-15D549817B5B}" type="presParOf" srcId="{D89D35D8-DDE6-4006-8CB4-293469F17C63}" destId="{F150A61A-B33D-4541-9BE7-41F51B2E55C8}" srcOrd="9" destOrd="0" presId="urn:microsoft.com/office/officeart/2005/8/layout/hChevron3"/>
    <dgm:cxn modelId="{1A34A472-F870-49DB-B826-81DD35641D45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23AB4B-2169-49EF-A607-1D2E171024F6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65CC80EC-8904-4153-A5EA-CF9EF904235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gm:t>
    </dgm:pt>
    <dgm:pt modelId="{C81D355A-8E65-46C6-B545-A546C89DCE2F}" type="parTrans" cxnId="{1F7E4FEE-8176-4D78-84F2-40D3859CC798}">
      <dgm:prSet/>
      <dgm:spPr/>
      <dgm:t>
        <a:bodyPr/>
        <a:lstStyle/>
        <a:p>
          <a:endParaRPr lang="en-US"/>
        </a:p>
      </dgm:t>
    </dgm:pt>
    <dgm:pt modelId="{E305BF45-CFB3-421F-9EE3-D0A343A0E786}" type="sibTrans" cxnId="{1F7E4FEE-8176-4D78-84F2-40D3859CC798}">
      <dgm:prSet/>
      <dgm:spPr/>
      <dgm:t>
        <a:bodyPr/>
        <a:lstStyle/>
        <a:p>
          <a:endParaRPr lang="en-US"/>
        </a:p>
      </dgm:t>
    </dgm:pt>
    <dgm:pt modelId="{5B34F878-704C-4368-B9E1-B91DE07471DE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Data</a:t>
          </a:r>
        </a:p>
      </dgm:t>
    </dgm:pt>
    <dgm:pt modelId="{C8EB87C8-8A50-4A11-8217-2D5A91E70ED0}" type="parTrans" cxnId="{96B1855F-4E0D-47BC-AD94-B3D362C55639}">
      <dgm:prSet/>
      <dgm:spPr/>
      <dgm:t>
        <a:bodyPr/>
        <a:lstStyle/>
        <a:p>
          <a:endParaRPr lang="en-US"/>
        </a:p>
      </dgm:t>
    </dgm:pt>
    <dgm:pt modelId="{7F39607B-DD93-41C6-B7B5-8BE54030147E}" type="sibTrans" cxnId="{96B1855F-4E0D-47BC-AD94-B3D362C55639}">
      <dgm:prSet/>
      <dgm:spPr/>
      <dgm:t>
        <a:bodyPr/>
        <a:lstStyle/>
        <a:p>
          <a:endParaRPr lang="en-US"/>
        </a:p>
      </dgm:t>
    </dgm:pt>
    <dgm:pt modelId="{A3BFF48D-D7DA-4AFF-AAD3-0749B51CF044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gm:t>
    </dgm:pt>
    <dgm:pt modelId="{AE4B810C-229B-4FEA-A75D-7DA46B1DEFDC}" type="parTrans" cxnId="{7FD781DC-2304-4D95-809C-459770A78896}">
      <dgm:prSet/>
      <dgm:spPr/>
      <dgm:t>
        <a:bodyPr/>
        <a:lstStyle/>
        <a:p>
          <a:endParaRPr lang="en-US"/>
        </a:p>
      </dgm:t>
    </dgm:pt>
    <dgm:pt modelId="{32BB048C-7EC1-40F8-8E54-D47D09213A8A}" type="sibTrans" cxnId="{7FD781DC-2304-4D95-809C-459770A78896}">
      <dgm:prSet/>
      <dgm:spPr/>
      <dgm:t>
        <a:bodyPr/>
        <a:lstStyle/>
        <a:p>
          <a:endParaRPr lang="en-US"/>
        </a:p>
      </dgm:t>
    </dgm:pt>
    <dgm:pt modelId="{54C0A5A6-F2E1-45CB-A968-1D24B6D5866A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gm:t>
    </dgm:pt>
    <dgm:pt modelId="{B4EFDCCE-A436-4205-8F6A-7FC550C1CD4C}" type="parTrans" cxnId="{EF3D65A4-D825-4C0C-A7B2-1775F08C72B9}">
      <dgm:prSet/>
      <dgm:spPr/>
      <dgm:t>
        <a:bodyPr/>
        <a:lstStyle/>
        <a:p>
          <a:endParaRPr lang="en-US"/>
        </a:p>
      </dgm:t>
    </dgm:pt>
    <dgm:pt modelId="{6CF00193-3E64-4C3F-B142-CD0BF0DD121A}" type="sibTrans" cxnId="{EF3D65A4-D825-4C0C-A7B2-1775F08C72B9}">
      <dgm:prSet/>
      <dgm:spPr/>
      <dgm:t>
        <a:bodyPr/>
        <a:lstStyle/>
        <a:p>
          <a:endParaRPr lang="en-US"/>
        </a:p>
      </dgm:t>
    </dgm:pt>
    <dgm:pt modelId="{6393F015-D856-4E7E-93AE-D20D79CC4B30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Interpretation</a:t>
          </a:r>
        </a:p>
      </dgm:t>
    </dgm:pt>
    <dgm:pt modelId="{D6739DF7-918F-4E6D-827F-1118340E5AE7}" type="parTrans" cxnId="{460C9B98-C35E-4DBF-901B-D81C3785A2CA}">
      <dgm:prSet/>
      <dgm:spPr/>
      <dgm:t>
        <a:bodyPr/>
        <a:lstStyle/>
        <a:p>
          <a:endParaRPr lang="en-US"/>
        </a:p>
      </dgm:t>
    </dgm:pt>
    <dgm:pt modelId="{819712C3-CBAF-4649-B303-B50E85B799C0}" type="sibTrans" cxnId="{460C9B98-C35E-4DBF-901B-D81C3785A2CA}">
      <dgm:prSet/>
      <dgm:spPr/>
      <dgm:t>
        <a:bodyPr/>
        <a:lstStyle/>
        <a:p>
          <a:endParaRPr lang="en-US"/>
        </a:p>
      </dgm:t>
    </dgm:pt>
    <dgm:pt modelId="{C363DB8B-2CBD-492B-804A-882724E3F93C}">
      <dgm:prSet phldrT="[Text]"/>
      <dgm:spPr/>
      <dgm:t>
        <a:bodyPr/>
        <a:lstStyle/>
        <a:p>
          <a:r>
            <a:rPr lang="en-US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gm:t>
    </dgm:pt>
    <dgm:pt modelId="{9DABA3C3-DDC9-46BC-A44F-5504A9D195F4}" type="parTrans" cxnId="{6296BD25-4353-49F4-A6CF-E83B3D5730E9}">
      <dgm:prSet/>
      <dgm:spPr/>
      <dgm:t>
        <a:bodyPr/>
        <a:lstStyle/>
        <a:p>
          <a:endParaRPr lang="en-US"/>
        </a:p>
      </dgm:t>
    </dgm:pt>
    <dgm:pt modelId="{AEB52033-DB64-40C1-98BE-F9E356403390}" type="sibTrans" cxnId="{6296BD25-4353-49F4-A6CF-E83B3D5730E9}">
      <dgm:prSet/>
      <dgm:spPr/>
      <dgm:t>
        <a:bodyPr/>
        <a:lstStyle/>
        <a:p>
          <a:endParaRPr lang="en-US"/>
        </a:p>
      </dgm:t>
    </dgm:pt>
    <dgm:pt modelId="{D89D35D8-DDE6-4006-8CB4-293469F17C63}" type="pres">
      <dgm:prSet presAssocID="{5F23AB4B-2169-49EF-A607-1D2E171024F6}" presName="Name0" presStyleCnt="0">
        <dgm:presLayoutVars>
          <dgm:dir/>
          <dgm:resizeHandles val="exact"/>
        </dgm:presLayoutVars>
      </dgm:prSet>
      <dgm:spPr/>
    </dgm:pt>
    <dgm:pt modelId="{02C92957-8801-49DE-9288-2CCCED3B6535}" type="pres">
      <dgm:prSet presAssocID="{65CC80EC-8904-4153-A5EA-CF9EF904235E}" presName="parTxOnly" presStyleLbl="node1" presStyleIdx="0" presStyleCnt="6">
        <dgm:presLayoutVars>
          <dgm:bulletEnabled val="1"/>
        </dgm:presLayoutVars>
      </dgm:prSet>
      <dgm:spPr/>
    </dgm:pt>
    <dgm:pt modelId="{705E0F60-2411-4E9A-80B2-C58886196F12}" type="pres">
      <dgm:prSet presAssocID="{E305BF45-CFB3-421F-9EE3-D0A343A0E786}" presName="parSpace" presStyleCnt="0"/>
      <dgm:spPr/>
    </dgm:pt>
    <dgm:pt modelId="{C7DCF1CC-4319-420E-BC0F-2918FA03446C}" type="pres">
      <dgm:prSet presAssocID="{5B34F878-704C-4368-B9E1-B91DE07471DE}" presName="parTxOnly" presStyleLbl="node1" presStyleIdx="1" presStyleCnt="6">
        <dgm:presLayoutVars>
          <dgm:bulletEnabled val="1"/>
        </dgm:presLayoutVars>
      </dgm:prSet>
      <dgm:spPr/>
    </dgm:pt>
    <dgm:pt modelId="{9CE19AF3-769B-405E-AA5C-72DDEFA0DE92}" type="pres">
      <dgm:prSet presAssocID="{7F39607B-DD93-41C6-B7B5-8BE54030147E}" presName="parSpace" presStyleCnt="0"/>
      <dgm:spPr/>
    </dgm:pt>
    <dgm:pt modelId="{DC70AFDD-6F26-4934-B752-EB56B75111D2}" type="pres">
      <dgm:prSet presAssocID="{54C0A5A6-F2E1-45CB-A968-1D24B6D5866A}" presName="parTxOnly" presStyleLbl="node1" presStyleIdx="2" presStyleCnt="6">
        <dgm:presLayoutVars>
          <dgm:bulletEnabled val="1"/>
        </dgm:presLayoutVars>
      </dgm:prSet>
      <dgm:spPr/>
    </dgm:pt>
    <dgm:pt modelId="{0985E119-ADF5-4583-9C8C-463A4EAB4C7B}" type="pres">
      <dgm:prSet presAssocID="{6CF00193-3E64-4C3F-B142-CD0BF0DD121A}" presName="parSpace" presStyleCnt="0"/>
      <dgm:spPr/>
    </dgm:pt>
    <dgm:pt modelId="{30E4D7EF-3702-4575-B306-A56A583A58BD}" type="pres">
      <dgm:prSet presAssocID="{A3BFF48D-D7DA-4AFF-AAD3-0749B51CF044}" presName="parTxOnly" presStyleLbl="node1" presStyleIdx="3" presStyleCnt="6">
        <dgm:presLayoutVars>
          <dgm:bulletEnabled val="1"/>
        </dgm:presLayoutVars>
      </dgm:prSet>
      <dgm:spPr/>
    </dgm:pt>
    <dgm:pt modelId="{2E542E14-1D28-440F-A418-BEF85FB8E755}" type="pres">
      <dgm:prSet presAssocID="{32BB048C-7EC1-40F8-8E54-D47D09213A8A}" presName="parSpace" presStyleCnt="0"/>
      <dgm:spPr/>
    </dgm:pt>
    <dgm:pt modelId="{DDB6B8F3-7D13-4E18-BEBA-3E96D3C8F853}" type="pres">
      <dgm:prSet presAssocID="{6393F015-D856-4E7E-93AE-D20D79CC4B30}" presName="parTxOnly" presStyleLbl="node1" presStyleIdx="4" presStyleCnt="6">
        <dgm:presLayoutVars>
          <dgm:bulletEnabled val="1"/>
        </dgm:presLayoutVars>
      </dgm:prSet>
      <dgm:spPr/>
    </dgm:pt>
    <dgm:pt modelId="{F150A61A-B33D-4541-9BE7-41F51B2E55C8}" type="pres">
      <dgm:prSet presAssocID="{819712C3-CBAF-4649-B303-B50E85B799C0}" presName="parSpace" presStyleCnt="0"/>
      <dgm:spPr/>
    </dgm:pt>
    <dgm:pt modelId="{001A3CB5-86B4-4F8A-B019-65D60201DF08}" type="pres">
      <dgm:prSet presAssocID="{C363DB8B-2CBD-492B-804A-882724E3F93C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21C01905-804F-4816-8046-C82E4FE30FFE}" type="presOf" srcId="{5B34F878-704C-4368-B9E1-B91DE07471DE}" destId="{C7DCF1CC-4319-420E-BC0F-2918FA03446C}" srcOrd="0" destOrd="0" presId="urn:microsoft.com/office/officeart/2005/8/layout/hChevron3"/>
    <dgm:cxn modelId="{B749A317-779F-4093-88C7-18218F559A1D}" type="presOf" srcId="{5F23AB4B-2169-49EF-A607-1D2E171024F6}" destId="{D89D35D8-DDE6-4006-8CB4-293469F17C63}" srcOrd="0" destOrd="0" presId="urn:microsoft.com/office/officeart/2005/8/layout/hChevron3"/>
    <dgm:cxn modelId="{6296BD25-4353-49F4-A6CF-E83B3D5730E9}" srcId="{5F23AB4B-2169-49EF-A607-1D2E171024F6}" destId="{C363DB8B-2CBD-492B-804A-882724E3F93C}" srcOrd="5" destOrd="0" parTransId="{9DABA3C3-DDC9-46BC-A44F-5504A9D195F4}" sibTransId="{AEB52033-DB64-40C1-98BE-F9E356403390}"/>
    <dgm:cxn modelId="{96B1855F-4E0D-47BC-AD94-B3D362C55639}" srcId="{5F23AB4B-2169-49EF-A607-1D2E171024F6}" destId="{5B34F878-704C-4368-B9E1-B91DE07471DE}" srcOrd="1" destOrd="0" parTransId="{C8EB87C8-8A50-4A11-8217-2D5A91E70ED0}" sibTransId="{7F39607B-DD93-41C6-B7B5-8BE54030147E}"/>
    <dgm:cxn modelId="{DEC3C748-67D0-4693-8734-B926EAE90DF5}" type="presOf" srcId="{54C0A5A6-F2E1-45CB-A968-1D24B6D5866A}" destId="{DC70AFDD-6F26-4934-B752-EB56B75111D2}" srcOrd="0" destOrd="0" presId="urn:microsoft.com/office/officeart/2005/8/layout/hChevron3"/>
    <dgm:cxn modelId="{FEAEDC77-7BB0-4DF5-A7D7-E698E7F6D0EF}" type="presOf" srcId="{C363DB8B-2CBD-492B-804A-882724E3F93C}" destId="{001A3CB5-86B4-4F8A-B019-65D60201DF08}" srcOrd="0" destOrd="0" presId="urn:microsoft.com/office/officeart/2005/8/layout/hChevron3"/>
    <dgm:cxn modelId="{8536CE94-72A7-4908-80C0-8C4CF3C2025F}" type="presOf" srcId="{6393F015-D856-4E7E-93AE-D20D79CC4B30}" destId="{DDB6B8F3-7D13-4E18-BEBA-3E96D3C8F853}" srcOrd="0" destOrd="0" presId="urn:microsoft.com/office/officeart/2005/8/layout/hChevron3"/>
    <dgm:cxn modelId="{460C9B98-C35E-4DBF-901B-D81C3785A2CA}" srcId="{5F23AB4B-2169-49EF-A607-1D2E171024F6}" destId="{6393F015-D856-4E7E-93AE-D20D79CC4B30}" srcOrd="4" destOrd="0" parTransId="{D6739DF7-918F-4E6D-827F-1118340E5AE7}" sibTransId="{819712C3-CBAF-4649-B303-B50E85B799C0}"/>
    <dgm:cxn modelId="{EF3D65A4-D825-4C0C-A7B2-1775F08C72B9}" srcId="{5F23AB4B-2169-49EF-A607-1D2E171024F6}" destId="{54C0A5A6-F2E1-45CB-A968-1D24B6D5866A}" srcOrd="2" destOrd="0" parTransId="{B4EFDCCE-A436-4205-8F6A-7FC550C1CD4C}" sibTransId="{6CF00193-3E64-4C3F-B142-CD0BF0DD121A}"/>
    <dgm:cxn modelId="{4BDC9AA5-0348-4A67-8B3A-C69D50096BFE}" type="presOf" srcId="{65CC80EC-8904-4153-A5EA-CF9EF904235E}" destId="{02C92957-8801-49DE-9288-2CCCED3B6535}" srcOrd="0" destOrd="0" presId="urn:microsoft.com/office/officeart/2005/8/layout/hChevron3"/>
    <dgm:cxn modelId="{96B29FBE-2D01-4539-8275-95EA9F4C4CEF}" type="presOf" srcId="{A3BFF48D-D7DA-4AFF-AAD3-0749B51CF044}" destId="{30E4D7EF-3702-4575-B306-A56A583A58BD}" srcOrd="0" destOrd="0" presId="urn:microsoft.com/office/officeart/2005/8/layout/hChevron3"/>
    <dgm:cxn modelId="{7FD781DC-2304-4D95-809C-459770A78896}" srcId="{5F23AB4B-2169-49EF-A607-1D2E171024F6}" destId="{A3BFF48D-D7DA-4AFF-AAD3-0749B51CF044}" srcOrd="3" destOrd="0" parTransId="{AE4B810C-229B-4FEA-A75D-7DA46B1DEFDC}" sibTransId="{32BB048C-7EC1-40F8-8E54-D47D09213A8A}"/>
    <dgm:cxn modelId="{1F7E4FEE-8176-4D78-84F2-40D3859CC798}" srcId="{5F23AB4B-2169-49EF-A607-1D2E171024F6}" destId="{65CC80EC-8904-4153-A5EA-CF9EF904235E}" srcOrd="0" destOrd="0" parTransId="{C81D355A-8E65-46C6-B545-A546C89DCE2F}" sibTransId="{E305BF45-CFB3-421F-9EE3-D0A343A0E786}"/>
    <dgm:cxn modelId="{AF6486B3-8580-4A8A-ABBA-1FA842A85DA9}" type="presParOf" srcId="{D89D35D8-DDE6-4006-8CB4-293469F17C63}" destId="{02C92957-8801-49DE-9288-2CCCED3B6535}" srcOrd="0" destOrd="0" presId="urn:microsoft.com/office/officeart/2005/8/layout/hChevron3"/>
    <dgm:cxn modelId="{2A69B879-F8BE-447C-8C0C-09347D9FA9E6}" type="presParOf" srcId="{D89D35D8-DDE6-4006-8CB4-293469F17C63}" destId="{705E0F60-2411-4E9A-80B2-C58886196F12}" srcOrd="1" destOrd="0" presId="urn:microsoft.com/office/officeart/2005/8/layout/hChevron3"/>
    <dgm:cxn modelId="{FBB4E2CF-831C-4B37-B479-34FE83CCE29F}" type="presParOf" srcId="{D89D35D8-DDE6-4006-8CB4-293469F17C63}" destId="{C7DCF1CC-4319-420E-BC0F-2918FA03446C}" srcOrd="2" destOrd="0" presId="urn:microsoft.com/office/officeart/2005/8/layout/hChevron3"/>
    <dgm:cxn modelId="{496A7F72-6A7C-4F18-8933-B52941C78865}" type="presParOf" srcId="{D89D35D8-DDE6-4006-8CB4-293469F17C63}" destId="{9CE19AF3-769B-405E-AA5C-72DDEFA0DE92}" srcOrd="3" destOrd="0" presId="urn:microsoft.com/office/officeart/2005/8/layout/hChevron3"/>
    <dgm:cxn modelId="{81359136-9A35-4B96-B509-A57B9F528952}" type="presParOf" srcId="{D89D35D8-DDE6-4006-8CB4-293469F17C63}" destId="{DC70AFDD-6F26-4934-B752-EB56B75111D2}" srcOrd="4" destOrd="0" presId="urn:microsoft.com/office/officeart/2005/8/layout/hChevron3"/>
    <dgm:cxn modelId="{B01FF8EB-6343-4C07-A379-2CB8351ACE89}" type="presParOf" srcId="{D89D35D8-DDE6-4006-8CB4-293469F17C63}" destId="{0985E119-ADF5-4583-9C8C-463A4EAB4C7B}" srcOrd="5" destOrd="0" presId="urn:microsoft.com/office/officeart/2005/8/layout/hChevron3"/>
    <dgm:cxn modelId="{94F8CAA3-300B-476F-97F0-314EDF0F12E0}" type="presParOf" srcId="{D89D35D8-DDE6-4006-8CB4-293469F17C63}" destId="{30E4D7EF-3702-4575-B306-A56A583A58BD}" srcOrd="6" destOrd="0" presId="urn:microsoft.com/office/officeart/2005/8/layout/hChevron3"/>
    <dgm:cxn modelId="{1DA20D1C-6C6C-4418-9FB3-642404978D2E}" type="presParOf" srcId="{D89D35D8-DDE6-4006-8CB4-293469F17C63}" destId="{2E542E14-1D28-440F-A418-BEF85FB8E755}" srcOrd="7" destOrd="0" presId="urn:microsoft.com/office/officeart/2005/8/layout/hChevron3"/>
    <dgm:cxn modelId="{420287F8-2A4C-42C2-8A1D-8B933607BFF5}" type="presParOf" srcId="{D89D35D8-DDE6-4006-8CB4-293469F17C63}" destId="{DDB6B8F3-7D13-4E18-BEBA-3E96D3C8F853}" srcOrd="8" destOrd="0" presId="urn:microsoft.com/office/officeart/2005/8/layout/hChevron3"/>
    <dgm:cxn modelId="{4F7B03AE-5DA6-43F6-BD03-0642D1675C61}" type="presParOf" srcId="{D89D35D8-DDE6-4006-8CB4-293469F17C63}" destId="{F150A61A-B33D-4541-9BE7-41F51B2E55C8}" srcOrd="9" destOrd="0" presId="urn:microsoft.com/office/officeart/2005/8/layout/hChevron3"/>
    <dgm:cxn modelId="{BFB9B916-36A1-4078-8A0A-47A9F08737AE}" type="presParOf" srcId="{D89D35D8-DDE6-4006-8CB4-293469F17C63}" destId="{001A3CB5-86B4-4F8A-B019-65D60201DF08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0D4B-9E06-441F-9672-780ECA848C22}">
      <dsp:nvSpPr>
        <dsp:cNvPr id="0" name=""/>
        <dsp:cNvSpPr/>
      </dsp:nvSpPr>
      <dsp:spPr>
        <a:xfrm>
          <a:off x="0" y="0"/>
          <a:ext cx="4117806" cy="859156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fr-FR" sz="1400" b="1" kern="1200" dirty="0"/>
            <a:t>2005-2008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fr-FR" sz="1400" kern="1200" dirty="0"/>
            <a:t>ENVISAT: ~ -30 mm/</a:t>
          </a:r>
          <a:r>
            <a:rPr lang="fr-FR" sz="1400" kern="1200" dirty="0" err="1"/>
            <a:t>yr</a:t>
          </a:r>
          <a:endParaRPr lang="fr-FR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:r>
            <a:rPr lang="en-NZ" sz="1400" kern="1200" dirty="0"/>
            <a:t>Ellipsoidal source at 2 km depth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ts val="1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NZ" sz="1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∆</m:t>
              </m:r>
              <m:r>
                <a:rPr lang="en-NZ" sz="1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𝑉</m:t>
              </m:r>
              <m:r>
                <a:rPr lang="en-NZ" sz="1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</m:oMath>
          </a14:m>
          <a:r>
            <a:rPr lang="en-US" sz="1400" kern="1200" dirty="0"/>
            <a:t> -7.3 x 10</a:t>
          </a:r>
          <a:r>
            <a:rPr lang="en-US" sz="1400" kern="1200" baseline="30000" dirty="0"/>
            <a:t>5</a:t>
          </a:r>
          <a:r>
            <a:rPr lang="en-US" sz="1400" kern="1200" dirty="0"/>
            <a:t> m</a:t>
          </a:r>
          <a:r>
            <a:rPr lang="en-US" sz="1400" kern="1200" baseline="30000" dirty="0"/>
            <a:t>3</a:t>
          </a:r>
          <a:r>
            <a:rPr lang="en-US" sz="1400" kern="1200" dirty="0"/>
            <a:t>/</a:t>
          </a:r>
          <a:r>
            <a:rPr lang="en-US" sz="1400" kern="1200" dirty="0" err="1"/>
            <a:t>yr</a:t>
          </a:r>
          <a:endParaRPr lang="fr-FR" sz="1400" kern="1200" dirty="0"/>
        </a:p>
      </dsp:txBody>
      <dsp:txXfrm>
        <a:off x="0" y="0"/>
        <a:ext cx="3903017" cy="859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C92957-8801-49DE-9288-2CCCED3B6535}">
      <dsp:nvSpPr>
        <dsp:cNvPr id="0" name=""/>
        <dsp:cNvSpPr/>
      </dsp:nvSpPr>
      <dsp:spPr>
        <a:xfrm>
          <a:off x="1116" y="0"/>
          <a:ext cx="1828353" cy="39342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</a:p>
      </dsp:txBody>
      <dsp:txXfrm>
        <a:off x="1116" y="0"/>
        <a:ext cx="1729997" cy="393426"/>
      </dsp:txXfrm>
    </dsp:sp>
    <dsp:sp modelId="{C7DCF1CC-4319-420E-BC0F-2918FA03446C}">
      <dsp:nvSpPr>
        <dsp:cNvPr id="0" name=""/>
        <dsp:cNvSpPr/>
      </dsp:nvSpPr>
      <dsp:spPr>
        <a:xfrm>
          <a:off x="1463799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Data</a:t>
          </a:r>
        </a:p>
      </dsp:txBody>
      <dsp:txXfrm>
        <a:off x="1660512" y="0"/>
        <a:ext cx="1434927" cy="393426"/>
      </dsp:txXfrm>
    </dsp:sp>
    <dsp:sp modelId="{DC70AFDD-6F26-4934-B752-EB56B75111D2}">
      <dsp:nvSpPr>
        <dsp:cNvPr id="0" name=""/>
        <dsp:cNvSpPr/>
      </dsp:nvSpPr>
      <dsp:spPr>
        <a:xfrm>
          <a:off x="2926481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Time series analysis</a:t>
          </a:r>
        </a:p>
      </dsp:txBody>
      <dsp:txXfrm>
        <a:off x="3123194" y="0"/>
        <a:ext cx="1434927" cy="393426"/>
      </dsp:txXfrm>
    </dsp:sp>
    <dsp:sp modelId="{30E4D7EF-3702-4575-B306-A56A583A58BD}">
      <dsp:nvSpPr>
        <dsp:cNvPr id="0" name=""/>
        <dsp:cNvSpPr/>
      </dsp:nvSpPr>
      <dsp:spPr>
        <a:xfrm>
          <a:off x="4389164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1">
                  <a:lumMod val="75000"/>
                </a:schemeClr>
              </a:solidFill>
            </a:rPr>
            <a:t>Modeling</a:t>
          </a:r>
        </a:p>
      </dsp:txBody>
      <dsp:txXfrm>
        <a:off x="4585877" y="0"/>
        <a:ext cx="1434927" cy="393426"/>
      </dsp:txXfrm>
    </dsp:sp>
    <dsp:sp modelId="{DDB6B8F3-7D13-4E18-BEBA-3E96D3C8F853}">
      <dsp:nvSpPr>
        <dsp:cNvPr id="0" name=""/>
        <dsp:cNvSpPr/>
      </dsp:nvSpPr>
      <dsp:spPr>
        <a:xfrm>
          <a:off x="5851847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Interpretation</a:t>
          </a:r>
        </a:p>
      </dsp:txBody>
      <dsp:txXfrm>
        <a:off x="6048560" y="0"/>
        <a:ext cx="1434927" cy="393426"/>
      </dsp:txXfrm>
    </dsp:sp>
    <dsp:sp modelId="{001A3CB5-86B4-4F8A-B019-65D60201DF08}">
      <dsp:nvSpPr>
        <dsp:cNvPr id="0" name=""/>
        <dsp:cNvSpPr/>
      </dsp:nvSpPr>
      <dsp:spPr>
        <a:xfrm>
          <a:off x="7314530" y="0"/>
          <a:ext cx="1828353" cy="3934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accent2">
                  <a:lumMod val="50000"/>
                </a:schemeClr>
              </a:solidFill>
            </a:rPr>
            <a:t>Conclusion</a:t>
          </a:r>
        </a:p>
      </dsp:txBody>
      <dsp:txXfrm>
        <a:off x="7511243" y="0"/>
        <a:ext cx="1434927" cy="3934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EE44C-8ED0-4C7E-8CF1-66524F1FC541}" type="datetimeFigureOut">
              <a:rPr lang="fr-FR" smtClean="0"/>
              <a:t>26/11/2018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B74A8E-19CE-403C-A36D-B1F2F4D52AB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9663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26609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53217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79826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706433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133043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559651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986259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412868" algn="l" defTabSz="853217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subsidence due to production of the Reykjanes geothermal system still occurring in 2015-2017?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which rate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are the causes?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6067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3226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Comparison of temporal deformation rate and models to net extraction of geothermal fluids from the Reykjanes geothermal area and to the net pressure/temperature changes observed at 1600 </a:t>
                </a:r>
                <a:r>
                  <a:rPr lang="en-US" dirty="0" err="1" smtClean="0"/>
                  <a:t>mbgl</a:t>
                </a:r>
                <a:r>
                  <a:rPr lang="en-US" dirty="0" smtClean="0"/>
                  <a:t> in monitoring wells, RN-12 (production well always measured 2-3 days after stopping the production) &amp; RN-16 (observation well), situated in the center and at the periphery of the deformation bowl, respectively. </a:t>
                </a:r>
              </a:p>
              <a:p>
                <a:r>
                  <a:rPr lang="en-US" dirty="0" smtClean="0"/>
                  <a:t>Annual extraction in 2016: 13,500 million tons per year.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Summary:</a:t>
                </a:r>
                <a:r>
                  <a:rPr lang="en-US" baseline="0" dirty="0" smtClean="0"/>
                  <a:t> </a:t>
                </a:r>
                <a:r>
                  <a:rPr lang="en-US" dirty="0" smtClean="0"/>
                  <a:t>Effect of pressure drop generally larger at the beginning of utilization, and once pressure conditions reach a steady state , then the effects of temperature become dominant. This was suggested in Krafla (Drouin et al., 2017) where a temperature of 0.5ºC/year has been inferred in a monitoring well. In the </a:t>
                </a:r>
                <a:r>
                  <a:rPr lang="en-US" dirty="0" err="1" smtClean="0"/>
                  <a:t>Hengill</a:t>
                </a:r>
                <a:r>
                  <a:rPr lang="en-US" dirty="0" smtClean="0"/>
                  <a:t> geothermal area, pressure drop is inferred to be the main reason for continuous deflation at </a:t>
                </a:r>
                <a:r>
                  <a:rPr lang="en-US" dirty="0" err="1" smtClean="0"/>
                  <a:t>Hellisheidi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Nesjavellir</a:t>
                </a:r>
                <a:r>
                  <a:rPr lang="en-US" dirty="0" smtClean="0"/>
                  <a:t> geothermal power plants (</a:t>
                </a:r>
                <a:r>
                  <a:rPr lang="en-US" dirty="0" err="1" smtClean="0"/>
                  <a:t>Juncu</a:t>
                </a:r>
                <a:r>
                  <a:rPr lang="en-US" dirty="0" smtClean="0"/>
                  <a:t> et al., 2017), where relatively steady pressure decrease rates of 0.25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and 0.1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was measured, respectively, in the studied 2007-2015 period.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Conclusion: At Reykjanes the  comparison of deformation and observed changes in the reservoir conditions appear not as straight forward. Nevertheless, they reveal the importance of ground deformation due to utilization of a geothermal reservoir, as conditions may be changing although pressure and temperature recordings from individual monitoring wells may be showing relatively steady conditions. </a:t>
                </a:r>
                <a:endParaRPr lang="en-US" dirty="0" smtClean="0"/>
              </a:p>
              <a:p>
                <a:pPr marL="201117" lvl="1" algn="ctr"/>
                <a:r>
                  <a:rPr lang="fr-FR" sz="1800" dirty="0" smtClean="0"/>
                  <a:t>If    </a:t>
                </a:r>
                <a:r>
                  <a:rPr lang="fr-FR" sz="1800" i="0">
                    <a:latin typeface="Cambria Math"/>
                  </a:rPr>
                  <a:t>ℎ_</a:t>
                </a:r>
                <a:r>
                  <a:rPr lang="en-GB" sz="1800" i="0">
                    <a:latin typeface="Cambria Math"/>
                  </a:rPr>
                  <a:t>𝑟</a:t>
                </a:r>
                <a:r>
                  <a:rPr lang="fr-FR" sz="1800" i="0">
                    <a:latin typeface="Cambria Math"/>
                  </a:rPr>
                  <a:t>=</a:t>
                </a:r>
                <a:r>
                  <a:rPr lang="fr-FR" sz="1800" b="0" i="0" smtClean="0">
                    <a:latin typeface="Cambria Math"/>
                  </a:rPr>
                  <a:t>6</a:t>
                </a:r>
                <a:r>
                  <a:rPr lang="fr-FR" sz="1800" i="0">
                    <a:latin typeface="Cambria Math"/>
                  </a:rPr>
                  <a:t>00 𝑚</a:t>
                </a:r>
                <a:r>
                  <a:rPr lang="fr-FR" sz="1800" dirty="0"/>
                  <a:t> </a:t>
                </a:r>
                <a:endParaRPr lang="fr-FR" sz="1800" dirty="0">
                  <a:sym typeface="Wingdings" panose="05000000000000000000" pitchFamily="2" charset="2"/>
                </a:endParaRPr>
              </a:p>
              <a:p>
                <a:pPr marL="201117" lvl="1" algn="ctr"/>
                <a:r>
                  <a:rPr lang="fr-FR" sz="1800" i="0">
                    <a:latin typeface="Cambria Math"/>
                    <a:ea typeface="Cambria Math"/>
                  </a:rPr>
                  <a:t>∆𝑇=−7 𝑡𝑜−2°𝐶/𝑦𝑟</a:t>
                </a:r>
                <a:endParaRPr lang="en-US" sz="1800" dirty="0"/>
              </a:p>
              <a:p>
                <a:endParaRPr lang="fr-FR" dirty="0" smtClean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106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Comparison of temporal deformation rate and models to net extraction of geothermal fluids from the Reykjanes geothermal area and to the net pressure/temperature changes observed at 1600 </a:t>
                </a:r>
                <a:r>
                  <a:rPr lang="en-US" dirty="0" err="1" smtClean="0"/>
                  <a:t>mbgl</a:t>
                </a:r>
                <a:r>
                  <a:rPr lang="en-US" dirty="0" smtClean="0"/>
                  <a:t> in monitoring wells, RN-12 (production well always measured 2-3 days after stopping the production) &amp; RN-16 (observation well), situated in the center and at the periphery of the deformation bowl, respectively. </a:t>
                </a:r>
              </a:p>
              <a:p>
                <a:r>
                  <a:rPr lang="en-US" dirty="0" smtClean="0"/>
                  <a:t>Annual extraction in 2016: 13,500 million tons per year.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Summary:</a:t>
                </a:r>
                <a:r>
                  <a:rPr lang="en-US" baseline="0" dirty="0" smtClean="0"/>
                  <a:t> </a:t>
                </a:r>
                <a:r>
                  <a:rPr lang="en-US" dirty="0" smtClean="0"/>
                  <a:t>Effect of pressure drop generally larger at the beginning of utilization, and once pressure conditions reach a steady state , then the effects of temperature become dominant. This was suggested in Krafla (Drouin et al., 2017) where a temperature of 0.5ºC/year has been inferred in a monitoring well. In the </a:t>
                </a:r>
                <a:r>
                  <a:rPr lang="en-US" dirty="0" err="1" smtClean="0"/>
                  <a:t>Hengill</a:t>
                </a:r>
                <a:r>
                  <a:rPr lang="en-US" dirty="0" smtClean="0"/>
                  <a:t> geothermal area, pressure drop is inferred to be the main reason for continuous deflation at </a:t>
                </a:r>
                <a:r>
                  <a:rPr lang="en-US" dirty="0" err="1" smtClean="0"/>
                  <a:t>Hellisheidi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Nesjavellir</a:t>
                </a:r>
                <a:r>
                  <a:rPr lang="en-US" dirty="0" smtClean="0"/>
                  <a:t> geothermal power plants (</a:t>
                </a:r>
                <a:r>
                  <a:rPr lang="en-US" dirty="0" err="1" smtClean="0"/>
                  <a:t>Juncu</a:t>
                </a:r>
                <a:r>
                  <a:rPr lang="en-US" dirty="0" smtClean="0"/>
                  <a:t> et al., 2017), where relatively steady pressure decrease rates of 0.25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and 0.1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was measured, respectively, in the studied 2007-2015 period.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Conclusion: At Reykjanes the  comparison of deformation and observed changes in the reservoir conditions appear not as straight forward. Nevertheless, they reveal the importance of ground deformation due to utilization of a geothermal reservoir, as conditions may be changing although pressure and temperature recordings from individual monitoring wells may be showing relatively steady conditions. </a:t>
                </a:r>
                <a:endParaRPr lang="en-US" dirty="0" smtClean="0"/>
              </a:p>
              <a:p>
                <a:pPr marL="201117" lvl="1" algn="ctr"/>
                <a:r>
                  <a:rPr lang="fr-FR" sz="1800" dirty="0" smtClean="0"/>
                  <a:t>If    </a:t>
                </a:r>
                <a:r>
                  <a:rPr lang="fr-FR" sz="1800" i="0">
                    <a:latin typeface="Cambria Math"/>
                  </a:rPr>
                  <a:t>ℎ_</a:t>
                </a:r>
                <a:r>
                  <a:rPr lang="en-GB" sz="1800" i="0">
                    <a:latin typeface="Cambria Math"/>
                  </a:rPr>
                  <a:t>𝑟</a:t>
                </a:r>
                <a:r>
                  <a:rPr lang="fr-FR" sz="1800" i="0">
                    <a:latin typeface="Cambria Math"/>
                  </a:rPr>
                  <a:t>=</a:t>
                </a:r>
                <a:r>
                  <a:rPr lang="fr-FR" sz="1800" b="0" i="0" smtClean="0">
                    <a:latin typeface="Cambria Math"/>
                  </a:rPr>
                  <a:t>6</a:t>
                </a:r>
                <a:r>
                  <a:rPr lang="fr-FR" sz="1800" i="0">
                    <a:latin typeface="Cambria Math"/>
                  </a:rPr>
                  <a:t>00 𝑚</a:t>
                </a:r>
                <a:r>
                  <a:rPr lang="fr-FR" sz="1800" dirty="0"/>
                  <a:t> </a:t>
                </a:r>
                <a:endParaRPr lang="fr-FR" sz="1800" dirty="0">
                  <a:sym typeface="Wingdings" panose="05000000000000000000" pitchFamily="2" charset="2"/>
                </a:endParaRPr>
              </a:p>
              <a:p>
                <a:pPr marL="201117" lvl="1" algn="ctr"/>
                <a:r>
                  <a:rPr lang="fr-FR" sz="1800" i="0">
                    <a:latin typeface="Cambria Math"/>
                    <a:ea typeface="Cambria Math"/>
                  </a:rPr>
                  <a:t>∆𝑇=−7 𝑡𝑜−2°𝐶/𝑦𝑟</a:t>
                </a:r>
                <a:endParaRPr lang="en-US" sz="1800" dirty="0"/>
              </a:p>
              <a:p>
                <a:endParaRPr lang="fr-FR" dirty="0" smtClean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106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Comparison of temporal deformation rate and models to net extraction of geothermal fluids from the Reykjanes geothermal area and to the net pressure/temperature changes observed at 1600 </a:t>
                </a:r>
                <a:r>
                  <a:rPr lang="en-US" dirty="0" err="1"/>
                  <a:t>mbgl</a:t>
                </a:r>
                <a:r>
                  <a:rPr lang="en-US" dirty="0"/>
                  <a:t> in monitoring wells, RN-12 (production well always measured 2-3 days after stopping the production) &amp; RN-16 (observation well), situated in the center and at the periphery of the deformation bowl, respectively. </a:t>
                </a:r>
              </a:p>
              <a:p>
                <a:r>
                  <a:rPr lang="en-US" dirty="0"/>
                  <a:t>Annual extraction in 2016: 13,500 million tons per year.</a:t>
                </a:r>
              </a:p>
              <a:p>
                <a:endParaRPr lang="en-US" dirty="0"/>
              </a:p>
              <a:p>
                <a:r>
                  <a:rPr lang="en-US" dirty="0"/>
                  <a:t>Summary:</a:t>
                </a:r>
                <a:r>
                  <a:rPr lang="en-US" baseline="0" dirty="0"/>
                  <a:t> </a:t>
                </a:r>
                <a:r>
                  <a:rPr lang="en-US" dirty="0"/>
                  <a:t>Effect of pressure drop generally larger at the beginning of utilization, and once pressure conditions reach a steady state , then the effects of temperature become dominant. This was suggested in Krafla (Drouin et al., 2017) where a temperature of 0.5ºC/year has been inferred in a monitoring well. In the </a:t>
                </a:r>
                <a:r>
                  <a:rPr lang="en-US" dirty="0" err="1"/>
                  <a:t>Hengill</a:t>
                </a:r>
                <a:r>
                  <a:rPr lang="en-US" dirty="0"/>
                  <a:t> geothermal area, pressure drop is inferred to be the main reason for continuous deflation at </a:t>
                </a:r>
                <a:r>
                  <a:rPr lang="en-US" dirty="0" err="1"/>
                  <a:t>Hellisheidi</a:t>
                </a:r>
                <a:r>
                  <a:rPr lang="en-US" dirty="0"/>
                  <a:t> and </a:t>
                </a:r>
                <a:r>
                  <a:rPr lang="en-US" dirty="0" err="1"/>
                  <a:t>Nesjavellir</a:t>
                </a:r>
                <a:r>
                  <a:rPr lang="en-US" dirty="0"/>
                  <a:t> geothermal power plants (</a:t>
                </a:r>
                <a:r>
                  <a:rPr lang="en-US" dirty="0" err="1"/>
                  <a:t>Juncu</a:t>
                </a:r>
                <a:r>
                  <a:rPr lang="en-US" dirty="0"/>
                  <a:t> et al., 2017), where relatively steady pressure decrease rates of 0.25 MPa/</a:t>
                </a:r>
                <a:r>
                  <a:rPr lang="en-US" dirty="0" err="1"/>
                  <a:t>yr</a:t>
                </a:r>
                <a:r>
                  <a:rPr lang="en-US" dirty="0"/>
                  <a:t> and 0.1 MPa/</a:t>
                </a:r>
                <a:r>
                  <a:rPr lang="en-US" dirty="0" err="1"/>
                  <a:t>yr</a:t>
                </a:r>
                <a:r>
                  <a:rPr lang="en-US" dirty="0"/>
                  <a:t> was measured, respectively, in the studied 2007-2015 period. </a:t>
                </a:r>
              </a:p>
              <a:p>
                <a:endParaRPr lang="en-US" dirty="0"/>
              </a:p>
              <a:p>
                <a:r>
                  <a:rPr lang="en-US" dirty="0"/>
                  <a:t>Conclusion: At Reykjanes the  comparison of deformation and observed changes in the reservoir conditions appear not as straight forward. Nevertheless, they reveal the importance of ground deformation due to utilization of a geothermal reservoir, as conditions may be changing although pressure and temperature recordings from individual monitoring wells may be showing relatively steady conditions. </a:t>
                </a:r>
              </a:p>
              <a:p>
                <a:pPr marL="201117" lvl="1" algn="ctr"/>
                <a:r>
                  <a:rPr lang="fr-FR" sz="1800" dirty="0"/>
                  <a:t>If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GB" sz="1800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fr-FR" sz="1800" i="1">
                        <a:latin typeface="Cambria Math"/>
                      </a:rPr>
                      <m:t>=</m:t>
                    </m:r>
                    <m:r>
                      <a:rPr lang="fr-FR" sz="1800" b="0" i="1" smtClean="0">
                        <a:latin typeface="Cambria Math"/>
                      </a:rPr>
                      <m:t>6</m:t>
                    </m:r>
                    <m:r>
                      <a:rPr lang="fr-FR" sz="1800" i="1">
                        <a:latin typeface="Cambria Math"/>
                      </a:rPr>
                      <m:t>00 </m:t>
                    </m:r>
                    <m:r>
                      <a:rPr lang="fr-FR" sz="1800" i="1">
                        <a:latin typeface="Cambria Math"/>
                      </a:rPr>
                      <m:t>𝑚</m:t>
                    </m:r>
                  </m:oMath>
                </a14:m>
                <a:r>
                  <a:rPr lang="fr-FR" sz="1800" dirty="0"/>
                  <a:t> </a:t>
                </a:r>
                <a:endParaRPr lang="fr-FR" sz="1800" dirty="0">
                  <a:sym typeface="Wingdings" panose="05000000000000000000" pitchFamily="2" charset="2"/>
                </a:endParaRPr>
              </a:p>
              <a:p>
                <a:pPr marL="201117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i="1">
                          <a:latin typeface="Cambria Math"/>
                          <a:ea typeface="Cambria Math"/>
                        </a:rPr>
                        <m:t>∆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=−7 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𝑡𝑜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−2°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/</m:t>
                      </m:r>
                      <m:r>
                        <a:rPr lang="fr-FR" sz="1800" i="1">
                          <a:latin typeface="Cambria Math"/>
                          <a:ea typeface="Cambria Math"/>
                        </a:rPr>
                        <m:t>𝑦𝑟</m:t>
                      </m:r>
                    </m:oMath>
                  </m:oMathPara>
                </a14:m>
                <a:endParaRPr lang="en-US" sz="1800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Comparison of temporal deformation rate and models to net extraction of geothermal fluids from the Reykjanes geothermal area and to the net pressure/temperature changes observed at 1600 </a:t>
                </a:r>
                <a:r>
                  <a:rPr lang="en-US" dirty="0" err="1" smtClean="0"/>
                  <a:t>mbgl</a:t>
                </a:r>
                <a:r>
                  <a:rPr lang="en-US" dirty="0" smtClean="0"/>
                  <a:t> in monitoring wells, RN-12 (production well always measured 2-3 days after stopping the production) &amp; RN-16 (observation well), situated in the center and at the periphery of the deformation bowl, respectively. </a:t>
                </a:r>
              </a:p>
              <a:p>
                <a:r>
                  <a:rPr lang="en-US" dirty="0" smtClean="0"/>
                  <a:t>Annual extraction in 2016: 13,500 million tons per year.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Summary:</a:t>
                </a:r>
                <a:r>
                  <a:rPr lang="en-US" baseline="0" dirty="0" smtClean="0"/>
                  <a:t> </a:t>
                </a:r>
                <a:r>
                  <a:rPr lang="en-US" dirty="0" smtClean="0"/>
                  <a:t>Effect of pressure drop generally larger at the beginning of utilization, and once pressure conditions reach a steady state , then the effects of temperature become dominant. This was suggested in Krafla (Drouin et al., 2017) where a temperature of 0.5ºC/year has been inferred in a monitoring well. In the </a:t>
                </a:r>
                <a:r>
                  <a:rPr lang="en-US" dirty="0" err="1" smtClean="0"/>
                  <a:t>Hengill</a:t>
                </a:r>
                <a:r>
                  <a:rPr lang="en-US" dirty="0" smtClean="0"/>
                  <a:t> geothermal area, pressure drop is inferred to be the main reason for continuous deflation at </a:t>
                </a:r>
                <a:r>
                  <a:rPr lang="en-US" dirty="0" err="1" smtClean="0"/>
                  <a:t>Hellisheidi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Nesjavellir</a:t>
                </a:r>
                <a:r>
                  <a:rPr lang="en-US" dirty="0" smtClean="0"/>
                  <a:t> geothermal power plants (</a:t>
                </a:r>
                <a:r>
                  <a:rPr lang="en-US" dirty="0" err="1" smtClean="0"/>
                  <a:t>Juncu</a:t>
                </a:r>
                <a:r>
                  <a:rPr lang="en-US" dirty="0" smtClean="0"/>
                  <a:t> et al., 2017), where relatively steady pressure decrease rates of 0.25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and 0.1 MPa/</a:t>
                </a:r>
                <a:r>
                  <a:rPr lang="en-US" dirty="0" err="1" smtClean="0"/>
                  <a:t>yr</a:t>
                </a:r>
                <a:r>
                  <a:rPr lang="en-US" dirty="0" smtClean="0"/>
                  <a:t> was measured, respectively, in the studied 2007-2015 period.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Conclusion: At Reykjanes the  comparison of deformation and observed changes in the reservoir conditions appear not as straight forward. Nevertheless, they reveal the importance of ground deformation due to utilization of a geothermal reservoir, as conditions may be changing although pressure and temperature recordings from individual monitoring wells may be showing relatively steady conditions. </a:t>
                </a:r>
                <a:endParaRPr lang="en-US" dirty="0" smtClean="0"/>
              </a:p>
              <a:p>
                <a:pPr marL="201117" lvl="1" algn="ctr"/>
                <a:r>
                  <a:rPr lang="fr-FR" sz="1800" dirty="0" smtClean="0"/>
                  <a:t>If    </a:t>
                </a:r>
                <a:r>
                  <a:rPr lang="fr-FR" sz="1800" i="0">
                    <a:latin typeface="Cambria Math"/>
                  </a:rPr>
                  <a:t>ℎ_</a:t>
                </a:r>
                <a:r>
                  <a:rPr lang="en-GB" sz="1800" i="0">
                    <a:latin typeface="Cambria Math"/>
                  </a:rPr>
                  <a:t>𝑟</a:t>
                </a:r>
                <a:r>
                  <a:rPr lang="fr-FR" sz="1800" i="0">
                    <a:latin typeface="Cambria Math"/>
                  </a:rPr>
                  <a:t>=</a:t>
                </a:r>
                <a:r>
                  <a:rPr lang="fr-FR" sz="1800" b="0" i="0" smtClean="0">
                    <a:latin typeface="Cambria Math"/>
                  </a:rPr>
                  <a:t>6</a:t>
                </a:r>
                <a:r>
                  <a:rPr lang="fr-FR" sz="1800" i="0">
                    <a:latin typeface="Cambria Math"/>
                  </a:rPr>
                  <a:t>00 𝑚</a:t>
                </a:r>
                <a:r>
                  <a:rPr lang="fr-FR" sz="1800" dirty="0"/>
                  <a:t> </a:t>
                </a:r>
                <a:endParaRPr lang="fr-FR" sz="1800" dirty="0">
                  <a:sym typeface="Wingdings" panose="05000000000000000000" pitchFamily="2" charset="2"/>
                </a:endParaRPr>
              </a:p>
              <a:p>
                <a:pPr marL="201117" lvl="1" algn="ctr"/>
                <a:r>
                  <a:rPr lang="fr-FR" sz="1800" i="0">
                    <a:latin typeface="Cambria Math"/>
                    <a:ea typeface="Cambria Math"/>
                  </a:rPr>
                  <a:t>∆𝑇=−7 𝑡𝑜−2°𝐶/𝑦𝑟</a:t>
                </a:r>
                <a:endParaRPr lang="en-US" sz="1800" dirty="0"/>
              </a:p>
              <a:p>
                <a:endParaRPr lang="fr-FR" dirty="0" smtClean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106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Combination of pressure, temperature decline and compressibility change in a steam cap can explain subsidence in 2015-2017 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Compaction and thermal contraction at about 1 km depth</a:t>
            </a:r>
          </a:p>
          <a:p>
            <a:pPr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</a:pPr>
            <a:r>
              <a:rPr lang="en-US" sz="2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Deformation processes might be related to: 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Possible heat mining induced by cold water recharge / reinjection in the upper part of the reservoir</a:t>
            </a:r>
          </a:p>
          <a:p>
            <a:pPr lvl="1">
              <a:spcBef>
                <a:spcPts val="600"/>
              </a:spcBef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Steam condensation and decrease in boiling / steam recharge</a:t>
            </a:r>
            <a:endParaRPr lang="en-US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s-I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Sentinel-1  InSAR successfully captures deformation at Reykjanes using only two years of data. Ideal location at Reykjanes (flat and vegetation-free area)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Total vertical displacement of -0.28 m &amp; contraction of 0.21 m in 2017</a:t>
            </a:r>
          </a:p>
          <a:p>
            <a:pPr marL="342900" lvl="1" indent="-34290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is-I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Deformation related to the two-phase nature of </a:t>
            </a:r>
            <a:r>
              <a:rPr lang="is-I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the</a:t>
            </a:r>
            <a:r>
              <a:rPr lang="is-I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s-I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geothernal</a:t>
            </a:r>
            <a:r>
              <a:rPr lang="is-I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s-IS" sz="2000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system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4704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874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Implies</a:t>
            </a:r>
            <a:r>
              <a:rPr lang="fr-FR" dirty="0"/>
              <a:t> </a:t>
            </a:r>
            <a:r>
              <a:rPr lang="fr-FR" dirty="0" err="1"/>
              <a:t>summing</a:t>
            </a:r>
            <a:r>
              <a:rPr lang="fr-FR" dirty="0"/>
              <a:t>/</a:t>
            </a:r>
            <a:r>
              <a:rPr lang="fr-FR" dirty="0" err="1"/>
              <a:t>subtracting</a:t>
            </a:r>
            <a:r>
              <a:rPr lang="fr-FR" dirty="0"/>
              <a:t> the total LOS </a:t>
            </a:r>
            <a:r>
              <a:rPr lang="fr-FR" dirty="0" err="1"/>
              <a:t>displacement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ascending</a:t>
            </a:r>
            <a:r>
              <a:rPr lang="fr-FR" dirty="0"/>
              <a:t>/</a:t>
            </a:r>
            <a:r>
              <a:rPr lang="fr-FR" dirty="0" err="1"/>
              <a:t>descending</a:t>
            </a:r>
            <a:r>
              <a:rPr lang="fr-FR" dirty="0"/>
              <a:t> </a:t>
            </a:r>
            <a:r>
              <a:rPr lang="fr-FR" dirty="0" err="1"/>
              <a:t>datasets</a:t>
            </a:r>
            <a:r>
              <a:rPr lang="fr-FR" dirty="0"/>
              <a:t> and </a:t>
            </a:r>
            <a:r>
              <a:rPr lang="fr-FR" dirty="0" err="1"/>
              <a:t>appropriate</a:t>
            </a:r>
            <a:r>
              <a:rPr lang="fr-FR" dirty="0"/>
              <a:t> </a:t>
            </a:r>
            <a:r>
              <a:rPr lang="fr-FR" dirty="0" err="1"/>
              <a:t>scaling</a:t>
            </a:r>
            <a:r>
              <a:rPr lang="fr-FR" dirty="0"/>
              <a:t>: </a:t>
            </a:r>
            <a:r>
              <a:rPr lang="en-US" dirty="0"/>
              <a:t>Summing of LOS change from ascending and descending satellite passes is mostly influenced by the vertical displacements, and their difference is mostly influenced by the east displacement component. 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/>
              <a:t>Elliptical signal centered on the </a:t>
            </a:r>
            <a:r>
              <a:rPr lang="en-US" sz="1600" dirty="0" err="1"/>
              <a:t>Reykjanes</a:t>
            </a:r>
            <a:r>
              <a:rPr lang="en-US" sz="1600" dirty="0"/>
              <a:t> geothermal area: subsidence from the reference point &amp; contraction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906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Interferometric analysis of C-bands Sentinel-1A and S1B data from 2015 to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series analysis : Determination of the deformation rate due to production of the Reykjanes geothermal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of probabilistic inversion to determine the optimal parameters for the deformation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Assessment of the possible causes of deformation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01060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fr-FR" sz="1600" b="1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Figure 1</a:t>
            </a:r>
            <a:r>
              <a:rPr lang="en-US" altLang="fr-FR" sz="1600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. Location of the study area (black box) over Iceland </a:t>
            </a:r>
            <a:r>
              <a:rPr lang="en-US" altLang="fr-FR" sz="1600" b="1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(a)</a:t>
            </a:r>
            <a:r>
              <a:rPr lang="en-US" altLang="fr-FR" sz="1600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 with the location of the Sentinel-1ascending and descending tracks, of </a:t>
            </a:r>
            <a:r>
              <a:rPr lang="en-US" altLang="fr-FR" sz="1600" b="1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(b)</a:t>
            </a:r>
            <a:r>
              <a:rPr lang="en-US" altLang="fr-FR" sz="1600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 the Reykjanes Peninsula </a:t>
            </a:r>
            <a:r>
              <a:rPr lang="en-GB" altLang="fr-FR" sz="1600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displaying the central volcanoes (red circles) and fissure swarms  (black lines) and </a:t>
            </a:r>
            <a:r>
              <a:rPr lang="en-GB" altLang="fr-FR" sz="1600" b="1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(c)</a:t>
            </a:r>
            <a:r>
              <a:rPr lang="en-US" altLang="fr-FR" sz="1600" b="1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 </a:t>
            </a:r>
            <a:r>
              <a:rPr lang="en-US" altLang="fr-FR" sz="1600" i="1" kern="1200" dirty="0">
                <a:solidFill>
                  <a:schemeClr val="tx1"/>
                </a:solidFill>
                <a:latin typeface="+mn-lt"/>
                <a:ea typeface="Calibri" pitchFamily="34" charset="0"/>
                <a:cs typeface="Times New Roman" pitchFamily="18" charset="0"/>
              </a:rPr>
              <a:t>the Reykjanes geothermal system with a well map (d) </a:t>
            </a:r>
          </a:p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/>
              <a:t>Figure 2. a) </a:t>
            </a:r>
            <a:r>
              <a:rPr lang="en-US" sz="1600" i="1" dirty="0"/>
              <a:t>Average yearly next extraction of geothermal fluid 1970-2016 (</a:t>
            </a:r>
            <a:r>
              <a:rPr lang="en-US" sz="1600" i="1" dirty="0" err="1"/>
              <a:t>Vatnaskil</a:t>
            </a:r>
            <a:r>
              <a:rPr lang="en-US" sz="1600" i="1" dirty="0"/>
              <a:t> report, 2017),  </a:t>
            </a:r>
            <a:r>
              <a:rPr lang="en-US" sz="1600" b="1" i="1" dirty="0"/>
              <a:t>b) </a:t>
            </a:r>
            <a:r>
              <a:rPr lang="en-US" sz="1600" i="1" dirty="0"/>
              <a:t>pressure  in wells RN-12 and RN-16</a:t>
            </a:r>
            <a:endParaRPr lang="fr-FR" sz="1600" i="1" dirty="0"/>
          </a:p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fr-FR" sz="1600" kern="1200" dirty="0">
              <a:solidFill>
                <a:schemeClr val="tx1"/>
              </a:solidFill>
              <a:latin typeface="+mn-lt"/>
              <a:ea typeface="+mn-ea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34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Cumulative displacement show subsidence or displacement away from the satellite between a reference point (zero LOS change) located at -22,5°W and 63,815°N and a point at the center of the deformation (Parks et al., in review). </a:t>
            </a:r>
          </a:p>
          <a:p>
            <a:pPr defTabSz="1136691">
              <a:defRPr/>
            </a:pPr>
            <a:r>
              <a:rPr lang="en-US" b="1" dirty="0"/>
              <a:t>Total 2005-2016  </a:t>
            </a:r>
            <a:endParaRPr lang="en-US" dirty="0"/>
          </a:p>
          <a:p>
            <a:pPr marL="256540" indent="-256540" defTabSz="1136691">
              <a:buFont typeface="Arial,Sans-Serif"/>
              <a:buChar char="•"/>
              <a:defRPr/>
            </a:pPr>
            <a:r>
              <a:rPr lang="en-US" dirty="0"/>
              <a:t>Inferred cumulative vertical displacement:   -0,26 m</a:t>
            </a:r>
            <a:endParaRPr lang="en-US" dirty="0">
              <a:cs typeface="Calibri"/>
            </a:endParaRPr>
          </a:p>
          <a:p>
            <a:pPr marL="256540" indent="-256540" defTabSz="1136691">
              <a:buFont typeface="Arial,Sans-Serif"/>
              <a:buChar char="•"/>
              <a:defRPr/>
            </a:pPr>
            <a:r>
              <a:rPr lang="en-US" dirty="0"/>
              <a:t>Contraction towards the center of deflation: 0.14 m. </a:t>
            </a:r>
            <a:endParaRPr lang="en-US" dirty="0">
              <a:cs typeface="Calibri"/>
            </a:endParaRPr>
          </a:p>
          <a:p>
            <a:pPr defTabSz="1136691">
              <a:defRPr/>
            </a:pPr>
            <a:r>
              <a:rPr lang="en-US" sz="1400" dirty="0"/>
              <a:t>Proposed scenarios (Parks et al., in review)</a:t>
            </a:r>
            <a:endParaRPr lang="en-US" dirty="0">
              <a:cs typeface="Calibri"/>
            </a:endParaRP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- Nonlinear relationship between pressure drop and deformation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-</a:t>
            </a:r>
            <a:r>
              <a:rPr lang="en-US" sz="1400" baseline="0" dirty="0"/>
              <a:t> </a:t>
            </a:r>
            <a:r>
              <a:rPr lang="en-US" sz="1400" dirty="0"/>
              <a:t>Thermal contraction associated with minor cooling at shallower level in the geothermal reservoir 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400" dirty="0"/>
              <a:t>- Reservoir compressibility change with time  related to the formation of a steam cap</a:t>
            </a:r>
          </a:p>
          <a:p>
            <a:pPr lvl="2"/>
            <a:endParaRPr lang="en-US" sz="900" dirty="0"/>
          </a:p>
          <a:p>
            <a:pPr>
              <a:buFont typeface="Wingdings" panose="05000000000000000000" pitchFamily="2" charset="2"/>
              <a:buChar char="§"/>
            </a:pPr>
            <a:endParaRPr lang="is-IS" sz="900" dirty="0"/>
          </a:p>
          <a:p>
            <a:endParaRPr lang="fr-FR" dirty="0"/>
          </a:p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600" i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434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Radar interferometry </a:t>
            </a:r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Ascending and  descending acquisition </a:t>
            </a:r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Detect large scale deformation</a:t>
            </a:r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Phase change in LOS direction</a:t>
            </a:r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5 x 20 m resolution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1823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81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sz="1600" dirty="0"/>
              <a:t>Time series for the average displacement of a set of points situated in the most deforming area (center of well field)</a:t>
            </a:r>
          </a:p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Velocity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a) T16 and b) T155 ,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location of the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samples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area for the time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series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analysis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(black square),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roads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(black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fissures (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lines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craters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patches) </a:t>
            </a:r>
            <a:endParaRPr lang="fr-FR" sz="1600" b="1" i="1" kern="1200" dirty="0">
              <a:solidFill>
                <a:schemeClr val="tx1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Times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series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analysis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of the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average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displacement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value of a set of points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situated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in the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most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deforming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area,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showing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the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displacement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over time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relatively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to the master image (20-Aug-2016 for a) T16 and  b)30-Aug-2016 for </a:t>
            </a:r>
            <a:r>
              <a:rPr lang="fr-FR" sz="1600" i="1" kern="1200" dirty="0" err="1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track</a:t>
            </a:r>
            <a:r>
              <a:rPr lang="fr-FR" sz="1600" i="1" kern="1200" dirty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rPr>
              <a:t> T155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893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i="1" dirty="0"/>
                  <a:t>a) Data, model and residuals and b) posterior probability density functions  for each model parameters of  the Okada layer  (Okada, 1992)</a:t>
                </a:r>
              </a:p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i="1" dirty="0"/>
                  <a:t>Posterior probability density functions  for the Penny shaped crack (</a:t>
                </a:r>
                <a:r>
                  <a:rPr lang="en-US" sz="1600" i="1" dirty="0" err="1"/>
                  <a:t>Fialko</a:t>
                </a:r>
                <a:r>
                  <a:rPr lang="en-US" sz="1600" i="1" dirty="0"/>
                  <a:t> and Simons, 2001)</a:t>
                </a:r>
                <a:endParaRPr lang="en-GB" sz="1600" dirty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fr-FR" sz="1600" dirty="0"/>
              </a:p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600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3" name="Espace réservé des commentair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i="1" dirty="0" smtClean="0"/>
                  <a:t>a) Data, model and residuals and b) posterior probability density functions  for each model parameters of  the Okada layer  (Okada, 1992)</a:t>
                </a:r>
              </a:p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600" i="1" dirty="0" smtClean="0"/>
                  <a:t>Posterior probability density functions  for the Penny shaped crack (</a:t>
                </a:r>
                <a:r>
                  <a:rPr lang="en-US" sz="1600" i="1" dirty="0" err="1" smtClean="0"/>
                  <a:t>Fialko</a:t>
                </a:r>
                <a:r>
                  <a:rPr lang="en-US" sz="1600" i="1" dirty="0" smtClean="0"/>
                  <a:t> and Simons, 2001)</a:t>
                </a:r>
                <a:endParaRPr lang="en-GB" sz="1600" dirty="0" smtClean="0"/>
              </a:p>
              <a:p>
                <a:pPr marL="0" indent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fr-FR" sz="1600" b="1" dirty="0" err="1" smtClean="0"/>
                  <a:t>Okada</a:t>
                </a:r>
                <a:r>
                  <a:rPr lang="fr-FR" sz="1600" b="1" dirty="0" smtClean="0"/>
                  <a:t> </a:t>
                </a:r>
                <a:r>
                  <a:rPr lang="fr-FR" sz="1600" b="1" dirty="0" err="1" smtClean="0"/>
                  <a:t>sill</a:t>
                </a:r>
                <a:endParaRPr lang="fr-FR" sz="1600" b="1" dirty="0" smtClean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600" dirty="0" err="1" smtClean="0"/>
                  <a:t>Grid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sub-sampling</a:t>
                </a:r>
                <a:r>
                  <a:rPr lang="fr-FR" sz="1600" dirty="0" smtClean="0"/>
                  <a:t> (0,001°N/0,002°E)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600" dirty="0" smtClean="0"/>
                  <a:t>3846 &amp; 3327 </a:t>
                </a:r>
                <a:r>
                  <a:rPr lang="fr-FR" sz="1600" dirty="0" err="1" smtClean="0"/>
                  <a:t>obseravtions</a:t>
                </a:r>
                <a:endParaRPr lang="fr-FR" sz="1600" dirty="0" smtClean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600" dirty="0" err="1" smtClean="0"/>
                  <a:t>Simulated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annealing</a:t>
                </a:r>
                <a:endParaRPr lang="fr-FR" sz="1600" dirty="0" smtClean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600" dirty="0" smtClean="0"/>
                  <a:t>1000 </a:t>
                </a:r>
                <a:r>
                  <a:rPr lang="fr-FR" sz="1600" dirty="0" err="1" smtClean="0"/>
                  <a:t>bootstrap</a:t>
                </a:r>
                <a:r>
                  <a:rPr lang="fr-FR" sz="1600" dirty="0" smtClean="0"/>
                  <a:t> inversions</a:t>
                </a:r>
                <a:endParaRPr lang="is-IS" sz="1600" dirty="0" smtClean="0"/>
              </a:p>
              <a:p>
                <a:pPr marL="0" indent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fr-FR" sz="1600" b="1" dirty="0" smtClean="0"/>
                  <a:t>PSC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fr-FR" sz="1600" dirty="0" err="1" smtClean="0"/>
                  <a:t>Quadtree</a:t>
                </a:r>
                <a:r>
                  <a:rPr lang="fr-FR" sz="1600" dirty="0" smtClean="0"/>
                  <a:t> </a:t>
                </a:r>
                <a:r>
                  <a:rPr lang="fr-FR" sz="1600" dirty="0" err="1" smtClean="0"/>
                  <a:t>sub-sampling</a:t>
                </a:r>
                <a:r>
                  <a:rPr lang="fr-FR" sz="1600" dirty="0" smtClean="0"/>
                  <a:t> 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fr-FR" sz="1600" dirty="0" smtClean="0"/>
                  <a:t>(</a:t>
                </a:r>
                <a:r>
                  <a:rPr lang="fr-FR" sz="1600" dirty="0" err="1" smtClean="0"/>
                  <a:t>threshold</a:t>
                </a:r>
                <a:r>
                  <a:rPr lang="fr-FR" sz="1600" dirty="0" smtClean="0"/>
                  <a:t> =</a:t>
                </a:r>
                <a:r>
                  <a:rPr lang="fr-FR" sz="1600" b="0" i="0" smtClean="0">
                    <a:latin typeface="Cambria Math"/>
                  </a:rPr>
                  <a:t>1</a:t>
                </a:r>
                <a:r>
                  <a:rPr lang="fr-FR" sz="1600" i="0">
                    <a:latin typeface="Cambria Math"/>
                  </a:rPr>
                  <a:t>×〖10〗^(−</a:t>
                </a:r>
                <a:r>
                  <a:rPr lang="fr-FR" sz="1600" b="0" i="0" smtClean="0">
                    <a:latin typeface="Cambria Math"/>
                  </a:rPr>
                  <a:t>6</a:t>
                </a:r>
                <a:r>
                  <a:rPr lang="fr-FR" sz="1600" b="0" i="0">
                    <a:latin typeface="Cambria Math"/>
                  </a:rPr>
                  <a:t>)</a:t>
                </a:r>
                <a:r>
                  <a:rPr lang="fr-FR" sz="1600" b="0" i="0" smtClean="0">
                    <a:latin typeface="Cambria Math"/>
                  </a:rPr>
                  <a:t>  𝑟𝑎𝑑²</a:t>
                </a:r>
                <a:r>
                  <a:rPr lang="fr-FR" sz="1600" dirty="0" smtClean="0"/>
                  <a:t>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 smtClean="0"/>
                  <a:t>366 &amp; 311 observations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 smtClean="0"/>
                  <a:t>Simulated annealing</a:t>
                </a:r>
                <a:endParaRPr lang="is-IS" sz="1600" b="1" dirty="0"/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 smtClean="0"/>
                  <a:t>Monte Carlo: 10</a:t>
                </a:r>
                <a:r>
                  <a:rPr lang="is-IS" sz="1600" baseline="30000" dirty="0" smtClean="0"/>
                  <a:t>6</a:t>
                </a:r>
                <a:r>
                  <a:rPr lang="is-IS" sz="1600" dirty="0" smtClean="0"/>
                  <a:t> </a:t>
                </a:r>
                <a:r>
                  <a:rPr lang="is-IS" sz="1600" dirty="0"/>
                  <a:t>iterations 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endParaRPr lang="fr-FR" sz="1600" dirty="0" smtClean="0"/>
              </a:p>
              <a:p>
                <a:pPr marL="0" marR="0" indent="0" algn="l" defTabSz="11366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GB" sz="1600" dirty="0" smtClean="0"/>
              </a:p>
              <a:p>
                <a:endParaRPr lang="fr-FR" dirty="0"/>
              </a:p>
            </p:txBody>
          </p:sp>
        </mc:Fallback>
      </mc:AlternateContent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709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366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i="1" dirty="0"/>
              <a:t>a) Vertical displacement map showing the location of the deformation sources in the Reykjanes geothermal system and the  profile for the WNW-ESE geological profile displaying the well logs in the graben structure, the steam-water boundary, the isotherms and the modelled pressure sources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74A8E-19CE-403C-A36D-B1F2F4D52AB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079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1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9" y="4455622"/>
            <a:ext cx="7543800" cy="1143000"/>
          </a:xfrm>
        </p:spPr>
        <p:txBody>
          <a:bodyPr lIns="68636" rIns="68636">
            <a:normAutofit/>
          </a:bodyPr>
          <a:lstStyle>
            <a:lvl1pPr marL="0" indent="0" algn="l">
              <a:buNone/>
              <a:defRPr sz="2300" cap="all" spc="200" baseline="0">
                <a:solidFill>
                  <a:schemeClr val="tx2"/>
                </a:solidFill>
                <a:latin typeface="+mj-lt"/>
              </a:defRPr>
            </a:lvl1pPr>
            <a:lvl2pPr marL="457083" indent="0" algn="ctr">
              <a:buNone/>
              <a:defRPr sz="2300"/>
            </a:lvl2pPr>
            <a:lvl3pPr marL="914166" indent="0" algn="ctr">
              <a:buNone/>
              <a:defRPr sz="2300"/>
            </a:lvl3pPr>
            <a:lvl4pPr marL="1371249" indent="0" algn="ctr">
              <a:buNone/>
              <a:defRPr sz="2000"/>
            </a:lvl4pPr>
            <a:lvl5pPr marL="1828332" indent="0" algn="ctr">
              <a:buNone/>
              <a:defRPr sz="2000"/>
            </a:lvl5pPr>
            <a:lvl6pPr marL="2285415" indent="0" algn="ctr">
              <a:buNone/>
              <a:defRPr sz="2000"/>
            </a:lvl6pPr>
            <a:lvl7pPr marL="2742498" indent="0" algn="ctr">
              <a:buNone/>
              <a:defRPr sz="2000"/>
            </a:lvl7pPr>
            <a:lvl8pPr marL="3199579" indent="0" algn="ctr">
              <a:buNone/>
              <a:defRPr sz="2000"/>
            </a:lvl8pPr>
            <a:lvl9pPr marL="3656663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CD1A4-1449-49C9-A711-855B1E5115F4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5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34318" tIns="0" rIns="34318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3FC8-A518-4E09-B772-8ECC1B619F9D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529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414782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414779"/>
            <a:ext cx="5800725" cy="5757420"/>
          </a:xfrm>
        </p:spPr>
        <p:txBody>
          <a:bodyPr vert="eaVert" lIns="34318" tIns="0" rIns="34318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64ECC-C775-4AE6-8F3E-B3ED9B8E498E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949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B4C84-5F62-43C9-809A-3935B773A717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684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4453128"/>
            <a:ext cx="7543800" cy="1143000"/>
          </a:xfrm>
        </p:spPr>
        <p:txBody>
          <a:bodyPr lIns="68636" rIns="68636" anchor="t" anchorCtr="0">
            <a:normAutofit/>
          </a:bodyPr>
          <a:lstStyle>
            <a:lvl1pPr marL="0" indent="0">
              <a:buNone/>
              <a:defRPr sz="2300" cap="all" spc="200" baseline="0">
                <a:solidFill>
                  <a:schemeClr val="tx2"/>
                </a:solidFill>
                <a:latin typeface="+mj-lt"/>
              </a:defRPr>
            </a:lvl1pPr>
            <a:lvl2pPr marL="4570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2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3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4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5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6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CD36-C249-470D-A506-37C927D315DC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5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741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1" y="286606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1" y="1845733"/>
            <a:ext cx="370332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1" y="1845739"/>
            <a:ext cx="3703320" cy="40233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994A-6034-415A-BB85-9957A181C1BC}" type="datetime1">
              <a:rPr lang="fr-FR" smtClean="0"/>
              <a:t>26/11/2018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5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1" y="286606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1" y="1846054"/>
            <a:ext cx="3703320" cy="736283"/>
          </a:xfrm>
        </p:spPr>
        <p:txBody>
          <a:bodyPr lIns="68636" rIns="686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083" indent="0">
              <a:buNone/>
              <a:defRPr sz="2000" b="1"/>
            </a:lvl2pPr>
            <a:lvl3pPr marL="914166" indent="0">
              <a:buNone/>
              <a:defRPr sz="1800" b="1"/>
            </a:lvl3pPr>
            <a:lvl4pPr marL="1371249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498" indent="0">
              <a:buNone/>
              <a:defRPr sz="1600" b="1"/>
            </a:lvl7pPr>
            <a:lvl8pPr marL="3199579" indent="0">
              <a:buNone/>
              <a:defRPr sz="1600" b="1"/>
            </a:lvl8pPr>
            <a:lvl9pPr marL="365666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1" y="2582333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1" y="1846054"/>
            <a:ext cx="3703320" cy="736283"/>
          </a:xfrm>
        </p:spPr>
        <p:txBody>
          <a:bodyPr lIns="68636" rIns="68636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083" indent="0">
              <a:buNone/>
              <a:defRPr sz="2000" b="1"/>
            </a:lvl2pPr>
            <a:lvl3pPr marL="914166" indent="0">
              <a:buNone/>
              <a:defRPr sz="1800" b="1"/>
            </a:lvl3pPr>
            <a:lvl4pPr marL="1371249" indent="0">
              <a:buNone/>
              <a:defRPr sz="1600" b="1"/>
            </a:lvl4pPr>
            <a:lvl5pPr marL="1828332" indent="0">
              <a:buNone/>
              <a:defRPr sz="1600" b="1"/>
            </a:lvl5pPr>
            <a:lvl6pPr marL="2285415" indent="0">
              <a:buNone/>
              <a:defRPr sz="1600" b="1"/>
            </a:lvl6pPr>
            <a:lvl7pPr marL="2742498" indent="0">
              <a:buNone/>
              <a:defRPr sz="1600" b="1"/>
            </a:lvl7pPr>
            <a:lvl8pPr marL="3199579" indent="0">
              <a:buNone/>
              <a:defRPr sz="1600" b="1"/>
            </a:lvl8pPr>
            <a:lvl9pPr marL="365666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1" y="2582333"/>
            <a:ext cx="370332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97019-7F9E-4626-A096-1E58B62AAE4B}" type="datetime1">
              <a:rPr lang="fr-FR" smtClean="0"/>
              <a:t>26/11/2018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415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EB4EF-5F09-49FD-9A97-AB05C8D84E2D}" type="datetime1">
              <a:rPr lang="fr-FR" smtClean="0"/>
              <a:t>26/11/2018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640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5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AB170-D867-4474-AE18-1A1B26FB79BD}" type="datetime1">
              <a:rPr lang="fr-FR" smtClean="0"/>
              <a:t>26/11/2018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5670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40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1"/>
            <a:ext cx="2400300" cy="3379124"/>
          </a:xfrm>
        </p:spPr>
        <p:txBody>
          <a:bodyPr lIns="68636" rIns="68636">
            <a:norm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083" indent="0">
              <a:buNone/>
              <a:defRPr sz="1200"/>
            </a:lvl2pPr>
            <a:lvl3pPr marL="914166" indent="0">
              <a:buNone/>
              <a:defRPr sz="1000"/>
            </a:lvl3pPr>
            <a:lvl4pPr marL="1371249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498" indent="0">
              <a:buNone/>
              <a:defRPr sz="900"/>
            </a:lvl7pPr>
            <a:lvl8pPr marL="3199579" indent="0">
              <a:buNone/>
              <a:defRPr sz="900"/>
            </a:lvl8pPr>
            <a:lvl9pPr marL="365666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7" y="6459787"/>
            <a:ext cx="1963883" cy="365126"/>
          </a:xfrm>
        </p:spPr>
        <p:txBody>
          <a:bodyPr/>
          <a:lstStyle>
            <a:lvl1pPr algn="l">
              <a:defRPr/>
            </a:lvl1pPr>
          </a:lstStyle>
          <a:p>
            <a:fld id="{C95C7C75-376F-449A-8FB8-E6DD28757D0A}" type="datetime1">
              <a:rPr lang="fr-FR" smtClean="0"/>
              <a:t>26/11/2018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7"/>
            <a:ext cx="3486150" cy="365126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29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2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1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343181" tIns="343181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083" indent="0">
              <a:buNone/>
              <a:defRPr sz="2800"/>
            </a:lvl2pPr>
            <a:lvl3pPr marL="914166" indent="0">
              <a:buNone/>
              <a:defRPr sz="2300"/>
            </a:lvl3pPr>
            <a:lvl4pPr marL="1371249" indent="0">
              <a:buNone/>
              <a:defRPr sz="2000"/>
            </a:lvl4pPr>
            <a:lvl5pPr marL="1828332" indent="0">
              <a:buNone/>
              <a:defRPr sz="2000"/>
            </a:lvl5pPr>
            <a:lvl6pPr marL="2285415" indent="0">
              <a:buNone/>
              <a:defRPr sz="2000"/>
            </a:lvl6pPr>
            <a:lvl7pPr marL="2742498" indent="0">
              <a:buNone/>
              <a:defRPr sz="2000"/>
            </a:lvl7pPr>
            <a:lvl8pPr marL="3199579" indent="0">
              <a:buNone/>
              <a:defRPr sz="2000"/>
            </a:lvl8pPr>
            <a:lvl9pPr marL="365666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5"/>
            <a:ext cx="7589520" cy="594360"/>
          </a:xfrm>
        </p:spPr>
        <p:txBody>
          <a:bodyPr lIns="68636" tIns="0" rIns="68636" bIns="0">
            <a:normAutofit/>
          </a:bodyPr>
          <a:lstStyle>
            <a:lvl1pPr marL="0" indent="0">
              <a:spcBef>
                <a:spcPts val="0"/>
              </a:spcBef>
              <a:spcAft>
                <a:spcPts val="601"/>
              </a:spcAft>
              <a:buNone/>
              <a:defRPr sz="1400">
                <a:solidFill>
                  <a:srgbClr val="FFFFFF"/>
                </a:solidFill>
              </a:defRPr>
            </a:lvl1pPr>
            <a:lvl2pPr marL="457083" indent="0">
              <a:buNone/>
              <a:defRPr sz="1200"/>
            </a:lvl2pPr>
            <a:lvl3pPr marL="914166" indent="0">
              <a:buNone/>
              <a:defRPr sz="1000"/>
            </a:lvl3pPr>
            <a:lvl4pPr marL="1371249" indent="0">
              <a:buNone/>
              <a:defRPr sz="900"/>
            </a:lvl4pPr>
            <a:lvl5pPr marL="1828332" indent="0">
              <a:buNone/>
              <a:defRPr sz="900"/>
            </a:lvl5pPr>
            <a:lvl6pPr marL="2285415" indent="0">
              <a:buNone/>
              <a:defRPr sz="900"/>
            </a:lvl6pPr>
            <a:lvl7pPr marL="2742498" indent="0">
              <a:buNone/>
              <a:defRPr sz="900"/>
            </a:lvl7pPr>
            <a:lvl8pPr marL="3199579" indent="0">
              <a:buNone/>
              <a:defRPr sz="900"/>
            </a:lvl8pPr>
            <a:lvl9pPr marL="365666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A41EB-0AA8-4EF0-80CD-50344BA35243}" type="datetime1">
              <a:rPr lang="fr-FR" smtClean="0"/>
              <a:t>26/11/2018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2143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9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1" y="286606"/>
            <a:ext cx="7543800" cy="1450757"/>
          </a:xfrm>
          <a:prstGeom prst="rect">
            <a:avLst/>
          </a:prstGeom>
        </p:spPr>
        <p:txBody>
          <a:bodyPr vert="horz" lIns="68636" tIns="34318" rIns="68636" bIns="34318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3"/>
            <a:ext cx="7543801" cy="4023360"/>
          </a:xfrm>
          <a:prstGeom prst="rect">
            <a:avLst/>
          </a:prstGeom>
        </p:spPr>
        <p:txBody>
          <a:bodyPr vert="horz" lIns="0" tIns="34318" rIns="0" bIns="34318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4" y="6459787"/>
            <a:ext cx="1854203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B7D1844-D43E-457F-B927-9D7826A6C32F}" type="datetime1">
              <a:rPr lang="fr-FR" smtClean="0"/>
              <a:t>26/11/2018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7"/>
            <a:ext cx="3617103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7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AB7D679D-D714-4022-82C0-A21B62B1311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1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hdr="0" ftr="0" dt="0"/>
  <p:txStyles>
    <p:titleStyle>
      <a:lvl1pPr algn="l" defTabSz="914166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16" indent="-91416" algn="l" defTabSz="914166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3950" indent="-182833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782" indent="-182833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616" indent="-182833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449" indent="-182833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718" indent="-228542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667" indent="-228542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616" indent="-228542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564" indent="-228542" algn="l" defTabSz="914166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66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4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32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15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98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79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63" algn="l" defTabSz="91416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mailto:myr2@hi.is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13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7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31.png"/><Relationship Id="rId5" Type="http://schemas.openxmlformats.org/officeDocument/2006/relationships/diagramData" Target="../diagrams/data8.xml"/><Relationship Id="rId15" Type="http://schemas.openxmlformats.org/officeDocument/2006/relationships/image" Target="../media/image33.png"/><Relationship Id="rId10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microsoft.com/office/2007/relationships/diagramDrawing" Target="../diagrams/drawing7.xml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34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49.png"/><Relationship Id="rId5" Type="http://schemas.openxmlformats.org/officeDocument/2006/relationships/diagramData" Target="../diagrams/data9.xml"/><Relationship Id="rId10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microsoft.com/office/2007/relationships/diagramDrawing" Target="../diagrams/drawing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10.xml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11.xml"/><Relationship Id="rId7" Type="http://schemas.openxmlformats.org/officeDocument/2006/relationships/diagramLayout" Target="../diagrams/layout10.xml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Data" Target="../diagrams/data11.xml"/><Relationship Id="rId11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microsoft.com/office/2007/relationships/diagramDrawing" Target="../diagrams/drawing10.xml"/><Relationship Id="rId4" Type="http://schemas.openxmlformats.org/officeDocument/2006/relationships/image" Target="../media/image37.png"/><Relationship Id="rId9" Type="http://schemas.openxmlformats.org/officeDocument/2006/relationships/diagramColors" Target="../diagrams/colors10.xml"/><Relationship Id="rId1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61.png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11.xml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6.png"/><Relationship Id="rId5" Type="http://schemas.openxmlformats.org/officeDocument/2006/relationships/diagramLayout" Target="../diagrams/layout11.xml"/><Relationship Id="rId15" Type="http://schemas.openxmlformats.org/officeDocument/2006/relationships/image" Target="../media/image45.png"/><Relationship Id="rId10" Type="http://schemas.openxmlformats.org/officeDocument/2006/relationships/image" Target="../media/image39.png"/><Relationship Id="rId4" Type="http://schemas.openxmlformats.org/officeDocument/2006/relationships/diagramData" Target="../diagrams/data12.xml"/><Relationship Id="rId9" Type="http://schemas.openxmlformats.org/officeDocument/2006/relationships/image" Target="../media/image44.png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74.png"/><Relationship Id="rId7" Type="http://schemas.openxmlformats.org/officeDocument/2006/relationships/diagramColors" Target="../diagrams/colors12.xml"/><Relationship Id="rId12" Type="http://schemas.openxmlformats.org/officeDocument/2006/relationships/image" Target="../media/image47.png"/><Relationship Id="rId17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64.pn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68.png"/><Relationship Id="rId10" Type="http://schemas.openxmlformats.org/officeDocument/2006/relationships/image" Target="../media/image45.png"/><Relationship Id="rId19" Type="http://schemas.openxmlformats.org/officeDocument/2006/relationships/image" Target="../media/image48.png"/><Relationship Id="rId4" Type="http://schemas.openxmlformats.org/officeDocument/2006/relationships/diagramData" Target="../diagrams/data13.xml"/><Relationship Id="rId9" Type="http://schemas.openxmlformats.org/officeDocument/2006/relationships/image" Target="../media/image53.png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3" Type="http://schemas.openxmlformats.org/officeDocument/2006/relationships/image" Target="../media/image56.png"/><Relationship Id="rId7" Type="http://schemas.openxmlformats.org/officeDocument/2006/relationships/diagramLayout" Target="../diagrams/layout13.xml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4.xml"/><Relationship Id="rId11" Type="http://schemas.openxmlformats.org/officeDocument/2006/relationships/image" Target="../media/image80.png"/><Relationship Id="rId5" Type="http://schemas.openxmlformats.org/officeDocument/2006/relationships/image" Target="../media/image790.png"/><Relationship Id="rId10" Type="http://schemas.microsoft.com/office/2007/relationships/diagramDrawing" Target="../diagrams/drawing13.xml"/><Relationship Id="rId4" Type="http://schemas.openxmlformats.org/officeDocument/2006/relationships/image" Target="../media/image57.png"/><Relationship Id="rId9" Type="http://schemas.openxmlformats.org/officeDocument/2006/relationships/diagramColors" Target="../diagrams/colors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Colors" Target="../diagrams/colors3.xml"/><Relationship Id="rId18" Type="http://schemas.openxmlformats.org/officeDocument/2006/relationships/diagramColors" Target="../diagrams/colors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2.xml"/><Relationship Id="rId12" Type="http://schemas.openxmlformats.org/officeDocument/2006/relationships/diagramQuickStyle" Target="../diagrams/quickStyle3.xml"/><Relationship Id="rId1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6" Type="http://schemas.openxmlformats.org/officeDocument/2006/relationships/diagramLayout" Target="../diagrams/layout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diagramLayout" Target="../diagrams/layout3.xml"/><Relationship Id="rId5" Type="http://schemas.openxmlformats.org/officeDocument/2006/relationships/diagramLayout" Target="../diagrams/layout2.xml"/><Relationship Id="rId15" Type="http://schemas.openxmlformats.org/officeDocument/2006/relationships/diagramData" Target="../diagrams/data4.xml"/><Relationship Id="rId10" Type="http://schemas.openxmlformats.org/officeDocument/2006/relationships/diagramData" Target="../diagrams/data3.xml"/><Relationship Id="rId19" Type="http://schemas.openxmlformats.org/officeDocument/2006/relationships/image" Target="../media/image14.png"/><Relationship Id="rId4" Type="http://schemas.openxmlformats.org/officeDocument/2006/relationships/diagramData" Target="../diagrams/data2.xml"/><Relationship Id="rId9" Type="http://schemas.openxmlformats.org/officeDocument/2006/relationships/image" Target="../media/image13.png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00.png"/><Relationship Id="rId18" Type="http://schemas.openxmlformats.org/officeDocument/2006/relationships/image" Target="../media/image150.png"/><Relationship Id="rId26" Type="http://schemas.openxmlformats.org/officeDocument/2006/relationships/image" Target="../media/image23.png"/><Relationship Id="rId3" Type="http://schemas.openxmlformats.org/officeDocument/2006/relationships/diagramData" Target="../diagrams/data5.xml"/><Relationship Id="rId21" Type="http://schemas.openxmlformats.org/officeDocument/2006/relationships/image" Target="../media/image20.png"/><Relationship Id="rId7" Type="http://schemas.microsoft.com/office/2007/relationships/diagramDrawing" Target="../diagrams/drawing4.xml"/><Relationship Id="rId12" Type="http://schemas.openxmlformats.org/officeDocument/2006/relationships/image" Target="../media/image17.png"/><Relationship Id="rId17" Type="http://schemas.openxmlformats.org/officeDocument/2006/relationships/image" Target="../media/image140.png"/><Relationship Id="rId25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0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82.png"/><Relationship Id="rId24" Type="http://schemas.openxmlformats.org/officeDocument/2006/relationships/image" Target="../media/image210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20.png"/><Relationship Id="rId23" Type="http://schemas.openxmlformats.org/officeDocument/2006/relationships/image" Target="../media/image200.png"/><Relationship Id="rId10" Type="http://schemas.openxmlformats.org/officeDocument/2006/relationships/image" Target="../media/image16.png"/><Relationship Id="rId19" Type="http://schemas.openxmlformats.org/officeDocument/2006/relationships/image" Target="../media/image1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0.png"/><Relationship Id="rId14" Type="http://schemas.openxmlformats.org/officeDocument/2006/relationships/image" Target="../media/image110.png"/><Relationship Id="rId22" Type="http://schemas.openxmlformats.org/officeDocument/2006/relationships/image" Target="../media/image190.png"/><Relationship Id="rId27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Ã©sultat de recherche d'images pour &quot;world map black and white tectonic plate&quot;">
            <a:extLst>
              <a:ext uri="{FF2B5EF4-FFF2-40B4-BE49-F238E27FC236}">
                <a16:creationId xmlns:a16="http://schemas.microsoft.com/office/drawing/2014/main" id="{907069A7-1E8C-4F5E-A84B-4BDC97532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2559" r="1627" b="2274"/>
          <a:stretch/>
        </p:blipFill>
        <p:spPr bwMode="auto">
          <a:xfrm>
            <a:off x="0" y="-27384"/>
            <a:ext cx="4457989" cy="252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67544" y="2636912"/>
            <a:ext cx="8487783" cy="1784056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sz="2700" dirty="0"/>
              <a:t>GROUND DEFORMATION DUE TO STEAM CAP PROCESSES AT REYKJANES, SW-ICELAND: EFFECTS OF GEOTHERMAL EXPLOITATION INFERRED FROM INTERFEROMETRIC ANALYSIS OF SENTINEL-1 IMAGES 2015-2017</a:t>
            </a:r>
            <a:endParaRPr lang="fr-FR" sz="2700" dirty="0"/>
          </a:p>
        </p:txBody>
      </p:sp>
      <p:pic>
        <p:nvPicPr>
          <p:cNvPr id="4" name="Picture 2" descr="C:\Users\mylen\OneDrive\Documents\Master\University_of_Iceland_logo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5" y="4950288"/>
            <a:ext cx="1214264" cy="120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82323" y="4653136"/>
            <a:ext cx="6379353" cy="1501929"/>
          </a:xfrm>
          <a:prstGeom prst="rect">
            <a:avLst/>
          </a:prstGeom>
        </p:spPr>
        <p:txBody>
          <a:bodyPr wrap="square" lIns="85322" tIns="42662" rIns="85322" bIns="42662">
            <a:spAutoFit/>
          </a:bodyPr>
          <a:lstStyle/>
          <a:p>
            <a:pPr algn="ctr"/>
            <a:r>
              <a:rPr lang="fr-FR" b="1" dirty="0"/>
              <a:t>Mylène Receveur </a:t>
            </a:r>
            <a:r>
              <a:rPr lang="fr-FR" baseline="30000" dirty="0"/>
              <a:t>(1)</a:t>
            </a:r>
            <a:r>
              <a:rPr lang="fr-FR" dirty="0"/>
              <a:t>, </a:t>
            </a:r>
            <a:r>
              <a:rPr lang="fr-FR" dirty="0" err="1"/>
              <a:t>Freysteinn</a:t>
            </a:r>
            <a:r>
              <a:rPr lang="fr-FR" dirty="0"/>
              <a:t> </a:t>
            </a:r>
            <a:r>
              <a:rPr lang="fr-FR" dirty="0" err="1"/>
              <a:t>Sigmundsson</a:t>
            </a:r>
            <a:r>
              <a:rPr lang="fr-FR" baseline="30000" dirty="0"/>
              <a:t>(1)</a:t>
            </a:r>
            <a:r>
              <a:rPr lang="fr-FR" dirty="0"/>
              <a:t>, Vincent Drouin</a:t>
            </a:r>
            <a:r>
              <a:rPr lang="fr-FR" baseline="30000" dirty="0"/>
              <a:t>(1,2)</a:t>
            </a:r>
            <a:r>
              <a:rPr lang="fr-FR" dirty="0"/>
              <a:t>, Michelle Parks </a:t>
            </a:r>
            <a:r>
              <a:rPr lang="fr-FR" baseline="30000" dirty="0"/>
              <a:t>(3) </a:t>
            </a:r>
            <a:endParaRPr lang="fr-FR" dirty="0"/>
          </a:p>
          <a:p>
            <a:pPr algn="ctr"/>
            <a:endParaRPr lang="fr-FR" sz="1000" dirty="0"/>
          </a:p>
          <a:p>
            <a:pPr marL="228600" indent="-228600" algn="ctr">
              <a:buAutoNum type="arabicParenBoth"/>
            </a:pPr>
            <a:r>
              <a:rPr lang="en-US" sz="1000" dirty="0"/>
              <a:t>Nordic </a:t>
            </a:r>
            <a:r>
              <a:rPr lang="en-US" sz="1000" dirty="0" err="1"/>
              <a:t>Volcanological</a:t>
            </a:r>
            <a:r>
              <a:rPr lang="en-US" sz="1000" dirty="0"/>
              <a:t> Center, Institute of Earth Sciences, University of Iceland</a:t>
            </a:r>
          </a:p>
          <a:p>
            <a:pPr marL="228600" indent="-228600" algn="ctr">
              <a:buAutoNum type="arabicParenBoth"/>
            </a:pPr>
            <a:r>
              <a:rPr lang="en-US" sz="1000" dirty="0"/>
              <a:t>National Land Survey of Iceland, </a:t>
            </a:r>
            <a:r>
              <a:rPr lang="en-US" sz="1000" dirty="0" err="1"/>
              <a:t>Akranes</a:t>
            </a:r>
            <a:r>
              <a:rPr lang="en-US" sz="1000" dirty="0"/>
              <a:t>, Iceland</a:t>
            </a:r>
          </a:p>
          <a:p>
            <a:pPr marL="228600" indent="-228600" algn="ctr">
              <a:buAutoNum type="arabicParenBoth"/>
            </a:pPr>
            <a:r>
              <a:rPr lang="fr-FR" sz="1000" dirty="0" err="1"/>
              <a:t>Icelandic</a:t>
            </a:r>
            <a:r>
              <a:rPr lang="fr-FR" sz="1000" dirty="0"/>
              <a:t> </a:t>
            </a:r>
            <a:r>
              <a:rPr lang="fr-FR" sz="1000" dirty="0" err="1"/>
              <a:t>Meteorological</a:t>
            </a:r>
            <a:r>
              <a:rPr lang="fr-FR" sz="1000" dirty="0"/>
              <a:t> Office</a:t>
            </a:r>
          </a:p>
          <a:p>
            <a:pPr algn="ctr"/>
            <a:endParaRPr lang="fr-FR" dirty="0"/>
          </a:p>
          <a:p>
            <a:pPr algn="ctr"/>
            <a:r>
              <a:rPr lang="fr-FR" sz="1200" dirty="0">
                <a:hlinkClick r:id="rId5"/>
              </a:rPr>
              <a:t>myr2@hi.is</a:t>
            </a:r>
            <a:endParaRPr lang="fr-FR" sz="1200" dirty="0"/>
          </a:p>
          <a:p>
            <a:pPr algn="ctr"/>
            <a:r>
              <a:rPr lang="fr-FR" sz="1200" dirty="0"/>
              <a:t>Final Master </a:t>
            </a:r>
            <a:r>
              <a:rPr lang="fr-FR" sz="1200" dirty="0" err="1"/>
              <a:t>project</a:t>
            </a:r>
            <a:r>
              <a:rPr lang="fr-FR" sz="1200" dirty="0"/>
              <a:t>  - </a:t>
            </a:r>
            <a:r>
              <a:rPr lang="fr-FR" sz="1200" dirty="0" err="1"/>
              <a:t>Completed</a:t>
            </a:r>
            <a:r>
              <a:rPr lang="fr-FR" sz="1200" dirty="0"/>
              <a:t> in </a:t>
            </a:r>
            <a:r>
              <a:rPr lang="fr-FR" sz="1200" dirty="0" err="1"/>
              <a:t>June</a:t>
            </a:r>
            <a:r>
              <a:rPr lang="fr-FR" sz="1200" dirty="0"/>
              <a:t> 2018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1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2" t="24310" r="13474" b="23688"/>
          <a:stretch/>
        </p:blipFill>
        <p:spPr>
          <a:xfrm>
            <a:off x="4572001" y="-27383"/>
            <a:ext cx="4572000" cy="2112579"/>
          </a:xfrm>
          <a:prstGeom prst="rect">
            <a:avLst/>
          </a:prstGeom>
        </p:spPr>
      </p:pic>
      <p:cxnSp>
        <p:nvCxnSpPr>
          <p:cNvPr id="12" name="Connecteur droit avec flèche 11"/>
          <p:cNvCxnSpPr>
            <a:cxnSpLocks/>
          </p:cNvCxnSpPr>
          <p:nvPr/>
        </p:nvCxnSpPr>
        <p:spPr>
          <a:xfrm flipH="1" flipV="1">
            <a:off x="4860032" y="1496067"/>
            <a:ext cx="288032" cy="276749"/>
          </a:xfrm>
          <a:prstGeom prst="straightConnector1">
            <a:avLst/>
          </a:prstGeom>
          <a:ln w="34925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A6BD47D-536E-4793-A783-BFF9326333DB}"/>
              </a:ext>
            </a:extLst>
          </p:cNvPr>
          <p:cNvSpPr/>
          <p:nvPr/>
        </p:nvSpPr>
        <p:spPr>
          <a:xfrm>
            <a:off x="1763688" y="332656"/>
            <a:ext cx="216024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E17FD8D-E4C4-4EBF-A303-E6C03F4074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9910" y="5102552"/>
            <a:ext cx="2085975" cy="105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2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9" descr="A close up of a map&#10;&#10;Description generated with high confidence">
            <a:extLst>
              <a:ext uri="{FF2B5EF4-FFF2-40B4-BE49-F238E27FC236}">
                <a16:creationId xmlns:a16="http://schemas.microsoft.com/office/drawing/2014/main" id="{B5FA8711-B7F1-4286-AF27-413C3F5EE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6" r="50000" b="885"/>
          <a:stretch/>
        </p:blipFill>
        <p:spPr>
          <a:xfrm>
            <a:off x="2809875" y="786325"/>
            <a:ext cx="1733550" cy="1381150"/>
          </a:xfrm>
          <a:prstGeom prst="rect">
            <a:avLst/>
          </a:prstGeom>
        </p:spPr>
      </p:pic>
      <p:pic>
        <p:nvPicPr>
          <p:cNvPr id="83" name="Picture 79" descr="A close up of a map&#10;&#10;Description generated with high confidence">
            <a:extLst>
              <a:ext uri="{FF2B5EF4-FFF2-40B4-BE49-F238E27FC236}">
                <a16:creationId xmlns:a16="http://schemas.microsoft.com/office/drawing/2014/main" id="{6FB91D3D-0016-4076-B1E8-DF6BC3B64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885"/>
          <a:stretch/>
        </p:blipFill>
        <p:spPr>
          <a:xfrm>
            <a:off x="2797175" y="2096621"/>
            <a:ext cx="1784350" cy="1391633"/>
          </a:xfrm>
          <a:prstGeom prst="rect">
            <a:avLst/>
          </a:prstGeom>
        </p:spPr>
      </p:pic>
      <p:pic>
        <p:nvPicPr>
          <p:cNvPr id="6148" name="Picture 4" descr="F:\Islande\Master\Master_data_full\Paper\Figures\Sill_PD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67842"/>
          <a:stretch/>
        </p:blipFill>
        <p:spPr bwMode="auto">
          <a:xfrm>
            <a:off x="2695999" y="3690682"/>
            <a:ext cx="2250325" cy="137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4922666" y="4253580"/>
            <a:ext cx="4266332" cy="1503831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rm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endParaRPr lang="is-IS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7123885" y="6637971"/>
            <a:ext cx="1025948" cy="351404"/>
          </a:xfrm>
        </p:spPr>
        <p:txBody>
          <a:bodyPr anchor="t"/>
          <a:lstStyle/>
          <a:p>
            <a:fld id="{15205690-1ADD-48AE-8089-4A072341A19F}" type="slidenum">
              <a:rPr lang="fr-FR" smtClean="0"/>
              <a:t>10</a:t>
            </a:fld>
            <a:endParaRPr lang="fr-FR" dirty="0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866260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Espace réservé du contenu 2"/>
          <p:cNvSpPr txBox="1">
            <a:spLocks/>
          </p:cNvSpPr>
          <p:nvPr/>
        </p:nvSpPr>
        <p:spPr>
          <a:xfrm>
            <a:off x="-73532" y="384017"/>
            <a:ext cx="9144001" cy="431852"/>
          </a:xfrm>
          <a:prstGeom prst="rect">
            <a:avLst/>
          </a:prstGeom>
        </p:spPr>
        <p:txBody>
          <a:bodyPr vert="horz" lIns="0" tIns="34318" rIns="0" bIns="34318" rtlCol="0">
            <a:norm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i="1" dirty="0" err="1"/>
              <a:t>Analytical</a:t>
            </a:r>
            <a:r>
              <a:rPr lang="fr-FR" sz="2200" i="1" dirty="0"/>
              <a:t> </a:t>
            </a:r>
            <a:r>
              <a:rPr lang="fr-FR" sz="2200" i="1" dirty="0" err="1"/>
              <a:t>models</a:t>
            </a:r>
            <a:endParaRPr lang="en-US" sz="2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/>
              <p:cNvSpPr txBox="1">
                <a:spLocks/>
              </p:cNvSpPr>
              <p:nvPr/>
            </p:nvSpPr>
            <p:spPr>
              <a:xfrm>
                <a:off x="84829" y="1124744"/>
                <a:ext cx="2720676" cy="19121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lIns="0" tIns="34318" rIns="0" bIns="34318" rtlCol="0">
                <a:noAutofit/>
              </a:bodyPr>
              <a:lstStyle>
                <a:lvl1pPr marL="121789" indent="-121789" algn="l" defTabSz="1217889" rtl="0" eaLnBrk="1" latinLnBrk="0" hangingPunct="1">
                  <a:lnSpc>
                    <a:spcPct val="90000"/>
                  </a:lnSpc>
                  <a:spcBef>
                    <a:spcPts val="1598"/>
                  </a:spcBef>
                  <a:spcAft>
                    <a:spcPts val="266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664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11514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39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55091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98669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42247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46509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73147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99785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26423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/>
                  <a:t>Input: LOS velocity maps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/>
                  <a:t>Probabilistic inversions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/>
                  <a:t>Contraction of a rock body under </a:t>
                </a:r>
                <a:r>
                  <a:rPr lang="el-GR" sz="1600" dirty="0"/>
                  <a:t>Δ</a:t>
                </a:r>
                <a:r>
                  <a:rPr lang="fr-FR" sz="1600" dirty="0"/>
                  <a:t>P </a:t>
                </a:r>
                <a:r>
                  <a:rPr lang="is-IS" sz="1600" dirty="0"/>
                  <a:t>in homogeneous, isotropic &amp; elastic half-space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:r>
                  <a:rPr lang="is-IS" sz="1600" dirty="0"/>
                  <a:t>5 model parameters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s-IS" sz="1333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sz="1333" i="1">
                        <a:latin typeface="Cambria Math"/>
                        <a:ea typeface="Cambria Math"/>
                      </a:rPr>
                      <m:t>𝑉</m:t>
                    </m:r>
                    <m:r>
                      <a:rPr lang="fr-FR" sz="1333" i="1">
                        <a:latin typeface="Cambria Math"/>
                        <a:ea typeface="Cambria Math"/>
                      </a:rPr>
                      <m:t>=0,7−0,9×</m:t>
                    </m:r>
                    <m:sSup>
                      <m:sSupPr>
                        <m:ctrlPr>
                          <a:rPr lang="fr-FR" sz="13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sz="1333" i="1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fr-FR" sz="1333" i="1">
                            <a:latin typeface="Cambria Math"/>
                            <a:ea typeface="Cambria Math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fr-FR" sz="1333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sz="1333" i="1">
                            <a:latin typeface="Cambria Math"/>
                            <a:ea typeface="Cambria Math"/>
                          </a:rPr>
                          <m:t>𝑚</m:t>
                        </m:r>
                      </m:e>
                      <m:sup>
                        <m:r>
                          <a:rPr lang="fr-FR" sz="1333" i="1">
                            <a:latin typeface="Cambria Math"/>
                            <a:ea typeface="Cambria Math"/>
                          </a:rPr>
                          <m:t>3</m:t>
                        </m:r>
                      </m:sup>
                    </m:sSup>
                    <m:r>
                      <a:rPr lang="fr-FR" sz="1333" i="1">
                        <a:latin typeface="Cambria Math"/>
                        <a:ea typeface="Cambria Math"/>
                      </a:rPr>
                      <m:t>/</m:t>
                    </m:r>
                    <m:r>
                      <a:rPr lang="fr-FR" sz="1333" i="1">
                        <a:latin typeface="Cambria Math"/>
                        <a:ea typeface="Cambria Math"/>
                      </a:rPr>
                      <m:t>𝑦𝑟</m:t>
                    </m:r>
                    <m:r>
                      <a:rPr lang="fr-FR" sz="1333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is-IS" sz="1333" dirty="0"/>
                  <a:t> </a:t>
                </a:r>
              </a:p>
            </p:txBody>
          </p:sp>
        </mc:Choice>
        <mc:Fallback xmlns="">
          <p:sp>
            <p:nvSpPr>
              <p:cNvPr id="11" name="Content 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9" y="1124744"/>
                <a:ext cx="2720676" cy="1912186"/>
              </a:xfrm>
              <a:prstGeom prst="rect">
                <a:avLst/>
              </a:prstGeom>
              <a:blipFill>
                <a:blip r:embed="rId10"/>
                <a:stretch>
                  <a:fillRect l="-4260" t="-2875" b="-9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F:\Islande\Master\Master_data_full\Paper\Figures\PSC_PDF_v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2" r="50000" b="32944"/>
          <a:stretch/>
        </p:blipFill>
        <p:spPr bwMode="auto">
          <a:xfrm>
            <a:off x="2734408" y="5072049"/>
            <a:ext cx="2127286" cy="131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F:\Islande\Master\Master_data_full\Paper\Figures\Sill_PD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0" t="1" b="66958"/>
          <a:stretch/>
        </p:blipFill>
        <p:spPr bwMode="auto">
          <a:xfrm>
            <a:off x="6867187" y="3635499"/>
            <a:ext cx="204218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F:\Islande\Master\Master_data_full\Paper\Figures\Sill_PDF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8" t="33507" b="32986"/>
          <a:stretch/>
        </p:blipFill>
        <p:spPr bwMode="auto">
          <a:xfrm>
            <a:off x="4862713" y="3655323"/>
            <a:ext cx="1962091" cy="14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7414948" y="4766304"/>
            <a:ext cx="1076322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fr-FR" sz="1000" dirty="0"/>
              <a:t> -0,04 [ -0,06; -0,02]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715830" y="4762946"/>
            <a:ext cx="962674" cy="153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/>
            <a:r>
              <a:rPr lang="fr-FR" sz="1000" dirty="0"/>
              <a:t>1531  [979; 1969]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316926" y="4754350"/>
            <a:ext cx="1069638" cy="155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>
              <a:lnSpc>
                <a:spcPct val="105000"/>
              </a:lnSpc>
            </a:pPr>
            <a:r>
              <a:rPr lang="fr-FR" sz="1000" dirty="0"/>
              <a:t>1357 m [666; 2156]</a:t>
            </a:r>
            <a:endParaRPr lang="fr-FR" sz="1000" dirty="0">
              <a:solidFill>
                <a:srgbClr val="000000"/>
              </a:solidFill>
              <a:ea typeface="SimSun"/>
              <a:cs typeface="Angsana New"/>
            </a:endParaRPr>
          </a:p>
        </p:txBody>
      </p:sp>
      <p:pic>
        <p:nvPicPr>
          <p:cNvPr id="34" name="Picture 2" descr="F:\Islande\Master\Master_data_full\Paper\Figures\PSC_PDF_v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4" t="34112" b="29669"/>
          <a:stretch/>
        </p:blipFill>
        <p:spPr bwMode="auto">
          <a:xfrm>
            <a:off x="4911479" y="5069433"/>
            <a:ext cx="1953461" cy="138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F:\Islande\Master\Master_data_full\Paper\Figures\PSC_PDF_v2.p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4" r="48437"/>
          <a:stretch/>
        </p:blipFill>
        <p:spPr bwMode="auto">
          <a:xfrm>
            <a:off x="6866483" y="5106516"/>
            <a:ext cx="2074232" cy="120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368694" y="5983006"/>
                <a:ext cx="1103597" cy="16619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anchor="t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fr-FR" sz="1000" dirty="0"/>
                  <a:t>1161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000" i="1">
                            <a:latin typeface="Cambria Math"/>
                          </a:rPr>
                          <m:t>1097; 1193</m:t>
                        </m:r>
                      </m:e>
                    </m:d>
                  </m:oMath>
                </a14:m>
                <a:endParaRPr lang="fr-FR" sz="1000" dirty="0">
                  <a:solidFill>
                    <a:srgbClr val="000000"/>
                  </a:solidFill>
                  <a:ea typeface="Calibri"/>
                  <a:cs typeface="Cordia New"/>
                </a:endParaRP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8694" y="5983006"/>
                <a:ext cx="1103597" cy="166199"/>
              </a:xfrm>
              <a:prstGeom prst="rect">
                <a:avLst/>
              </a:prstGeom>
              <a:blipFill>
                <a:blip r:embed="rId12"/>
                <a:stretch>
                  <a:fillRect l="-4348" t="-6452" b="-354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5510465" y="6020915"/>
                <a:ext cx="903042" cy="16555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anchor="t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000">
                        <a:latin typeface="Cambria Math"/>
                      </a:rPr>
                      <m:t>700</m:t>
                    </m:r>
                  </m:oMath>
                </a14:m>
                <a:r>
                  <a:rPr lang="fr-FR" sz="1000" dirty="0"/>
                  <a:t> </a:t>
                </a:r>
                <a:r>
                  <a:rPr lang="fr-FR" sz="1000" i="1" dirty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000" i="1">
                            <a:latin typeface="Cambria Math"/>
                          </a:rPr>
                          <m:t>680; 730</m:t>
                        </m:r>
                      </m:e>
                    </m:d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465" y="6020915"/>
                <a:ext cx="903042" cy="165558"/>
              </a:xfrm>
              <a:prstGeom prst="rect">
                <a:avLst/>
              </a:prstGeom>
              <a:blipFill>
                <a:blip r:embed="rId13"/>
                <a:stretch>
                  <a:fillRect l="-132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154600" y="5845878"/>
                <a:ext cx="1631463" cy="1670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anchor="t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 xmlns:m="http://schemas.openxmlformats.org/officeDocument/2006/math">
                    <m:r>
                      <a:rPr lang="en-US" sz="1000">
                        <a:latin typeface="Cambria Math"/>
                      </a:rPr>
                      <m:t>−9.96</m:t>
                    </m:r>
                  </m:oMath>
                </a14:m>
                <a:r>
                  <a:rPr lang="fr-FR" sz="1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fr-FR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1000" i="1">
                            <a:latin typeface="Cambria Math"/>
                          </a:rPr>
                          <m:t>−10,0;−8,5]×</m:t>
                        </m:r>
                        <m:sSup>
                          <m:sSupPr>
                            <m:ctrlPr>
                              <a:rPr lang="fr-FR" sz="1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000" i="1">
                                <a:latin typeface="Cambria Math"/>
                              </a:rPr>
                              <m:t>10</m:t>
                            </m:r>
                          </m:e>
                          <m:sup>
                            <m:r>
                              <a:rPr lang="fr-FR" sz="1000" i="1">
                                <a:latin typeface="Cambria Math"/>
                              </a:rPr>
                              <m:t>−5</m:t>
                            </m:r>
                          </m:sup>
                        </m:sSup>
                      </m:e>
                    </m:d>
                  </m:oMath>
                </a14:m>
                <a:endParaRPr lang="fr-FR" sz="1000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600" y="5845878"/>
                <a:ext cx="1631463" cy="167097"/>
              </a:xfrm>
              <a:prstGeom prst="rect">
                <a:avLst/>
              </a:prstGeom>
              <a:blipFill>
                <a:blip r:embed="rId14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1"/>
          <p:cNvSpPr txBox="1">
            <a:spLocks/>
          </p:cNvSpPr>
          <p:nvPr/>
        </p:nvSpPr>
        <p:spPr>
          <a:xfrm>
            <a:off x="132150" y="3634279"/>
            <a:ext cx="2667075" cy="557603"/>
          </a:xfrm>
          <a:prstGeom prst="rect">
            <a:avLst/>
          </a:prstGeom>
          <a:noFill/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/>
              <a:t>Okada </a:t>
            </a:r>
            <a:r>
              <a:rPr lang="fr-FR" sz="1800" b="1" dirty="0" err="1"/>
              <a:t>sill</a:t>
            </a:r>
            <a:r>
              <a:rPr lang="fr-FR" sz="1800" b="1" dirty="0"/>
              <a:t> </a:t>
            </a:r>
            <a:r>
              <a:rPr lang="fr-FR" sz="1800" b="1" dirty="0" err="1"/>
              <a:t>with</a:t>
            </a:r>
            <a:r>
              <a:rPr lang="fr-FR" sz="1800" b="1" dirty="0"/>
              <a:t> </a:t>
            </a:r>
            <a:r>
              <a:rPr lang="fr-FR" sz="1800" b="1" dirty="0" err="1"/>
              <a:t>uniform</a:t>
            </a:r>
            <a:r>
              <a:rPr lang="fr-FR" sz="1800" b="1" dirty="0"/>
              <a:t> </a:t>
            </a:r>
            <a:r>
              <a:rPr lang="fr-FR" sz="1800" b="1" dirty="0" err="1"/>
              <a:t>closing</a:t>
            </a:r>
            <a:endParaRPr lang="fr-FR" sz="1800" b="1" dirty="0"/>
          </a:p>
        </p:txBody>
      </p:sp>
      <p:sp>
        <p:nvSpPr>
          <p:cNvPr id="28" name="Content Placeholder 1"/>
          <p:cNvSpPr txBox="1">
            <a:spLocks/>
          </p:cNvSpPr>
          <p:nvPr/>
        </p:nvSpPr>
        <p:spPr>
          <a:xfrm>
            <a:off x="132150" y="5229200"/>
            <a:ext cx="2919934" cy="340161"/>
          </a:xfrm>
          <a:prstGeom prst="rect">
            <a:avLst/>
          </a:prstGeom>
          <a:noFill/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/>
              <a:t>Penny </a:t>
            </a:r>
            <a:r>
              <a:rPr lang="fr-FR" sz="1800" b="1" dirty="0" err="1"/>
              <a:t>shaped</a:t>
            </a:r>
            <a:r>
              <a:rPr lang="fr-FR" sz="1800" b="1" dirty="0"/>
              <a:t> crack</a:t>
            </a:r>
          </a:p>
        </p:txBody>
      </p:sp>
      <p:pic>
        <p:nvPicPr>
          <p:cNvPr id="44" name="Image 57"/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r="-126"/>
          <a:stretch/>
        </p:blipFill>
        <p:spPr>
          <a:xfrm>
            <a:off x="4293797" y="748707"/>
            <a:ext cx="4830455" cy="2678053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7951549" y="3725540"/>
            <a:ext cx="150152" cy="138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7053610" y="5233317"/>
            <a:ext cx="105702" cy="138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040748" y="3728707"/>
            <a:ext cx="150152" cy="138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5013306" y="5285457"/>
            <a:ext cx="99352" cy="138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3116466" y="3717240"/>
            <a:ext cx="112052" cy="1449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2909164" y="5285457"/>
            <a:ext cx="105702" cy="1386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 dirty="0">
                <a:solidFill>
                  <a:schemeClr val="accent2">
                    <a:lumMod val="75000"/>
                  </a:schemeClr>
                </a:solidFill>
              </a:rPr>
              <a:pPr/>
              <a:t>10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92" name="Rectangle 6191">
            <a:extLst>
              <a:ext uri="{FF2B5EF4-FFF2-40B4-BE49-F238E27FC236}">
                <a16:creationId xmlns:a16="http://schemas.microsoft.com/office/drawing/2014/main" id="{0A8727B4-96A0-46A2-99B6-1F6D5C085051}"/>
              </a:ext>
            </a:extLst>
          </p:cNvPr>
          <p:cNvSpPr/>
          <p:nvPr/>
        </p:nvSpPr>
        <p:spPr>
          <a:xfrm>
            <a:off x="2806700" y="749300"/>
            <a:ext cx="1485900" cy="2736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3" name="TextBox 6192">
            <a:extLst>
              <a:ext uri="{FF2B5EF4-FFF2-40B4-BE49-F238E27FC236}">
                <a16:creationId xmlns:a16="http://schemas.microsoft.com/office/drawing/2014/main" id="{079491BA-DC7B-422C-B45D-31588A37A125}"/>
              </a:ext>
            </a:extLst>
          </p:cNvPr>
          <p:cNvSpPr txBox="1"/>
          <p:nvPr/>
        </p:nvSpPr>
        <p:spPr>
          <a:xfrm>
            <a:off x="3225800" y="482602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Quadtree sub-sampling</a:t>
            </a:r>
            <a:r>
              <a:rPr lang="en-US" dirty="0">
                <a:cs typeface="Calibri"/>
              </a:rPr>
              <a:t> </a:t>
            </a:r>
            <a:endParaRPr lang="en-US"/>
          </a:p>
        </p:txBody>
      </p:sp>
      <p:sp>
        <p:nvSpPr>
          <p:cNvPr id="41" name="Content Placeholder 1"/>
          <p:cNvSpPr txBox="1">
            <a:spLocks/>
          </p:cNvSpPr>
          <p:nvPr/>
        </p:nvSpPr>
        <p:spPr>
          <a:xfrm>
            <a:off x="132150" y="4179067"/>
            <a:ext cx="2349439" cy="906117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400" dirty="0" err="1"/>
              <a:t>Grid</a:t>
            </a:r>
            <a:r>
              <a:rPr lang="fr-FR" sz="1400" dirty="0"/>
              <a:t> </a:t>
            </a:r>
            <a:r>
              <a:rPr lang="fr-FR" sz="1400" dirty="0" err="1"/>
              <a:t>sub</a:t>
            </a:r>
            <a:r>
              <a:rPr lang="fr-FR" sz="1400" dirty="0"/>
              <a:t>-sampling : ~3500 observations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400" dirty="0"/>
              <a:t>Bootstrap inversions (Drouin et al., 2017)</a:t>
            </a:r>
            <a:endParaRPr lang="is-IS" sz="1400" dirty="0"/>
          </a:p>
        </p:txBody>
      </p:sp>
      <p:sp>
        <p:nvSpPr>
          <p:cNvPr id="42" name="Content Placeholder 1"/>
          <p:cNvSpPr txBox="1">
            <a:spLocks/>
          </p:cNvSpPr>
          <p:nvPr/>
        </p:nvSpPr>
        <p:spPr>
          <a:xfrm>
            <a:off x="132150" y="5518643"/>
            <a:ext cx="2478003" cy="1294733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400" dirty="0"/>
              <a:t>Quadtree </a:t>
            </a:r>
            <a:r>
              <a:rPr lang="fr-FR" sz="1400" dirty="0" err="1"/>
              <a:t>sub</a:t>
            </a:r>
            <a:r>
              <a:rPr lang="fr-FR" sz="1400" dirty="0"/>
              <a:t>-sampling: </a:t>
            </a:r>
            <a:r>
              <a:rPr lang="is-IS" sz="1400" dirty="0"/>
              <a:t>~350 observations</a:t>
            </a:r>
          </a:p>
          <a:p>
            <a:pPr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1400" dirty="0"/>
              <a:t>Monte Carlo search (GBIS @ Bagnardi, 2017)</a:t>
            </a:r>
          </a:p>
        </p:txBody>
      </p:sp>
    </p:spTree>
    <p:extLst>
      <p:ext uri="{BB962C8B-B14F-4D97-AF65-F5344CB8AC3E}">
        <p14:creationId xmlns:p14="http://schemas.microsoft.com/office/powerpoint/2010/main" val="206990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6"/>
    </mc:Choice>
    <mc:Fallback xmlns="">
      <p:transition spd="slow" advTm="9208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Interpretation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999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/>
          <p:cNvPicPr/>
          <p:nvPr/>
        </p:nvPicPr>
        <p:blipFill>
          <a:blip r:embed="rId3"/>
          <a:stretch>
            <a:fillRect/>
          </a:stretch>
        </p:blipFill>
        <p:spPr>
          <a:xfrm>
            <a:off x="42754" y="5079828"/>
            <a:ext cx="2538961" cy="1748530"/>
          </a:xfrm>
          <a:prstGeom prst="rect">
            <a:avLst/>
          </a:prstGeom>
        </p:spPr>
      </p:pic>
      <p:pic>
        <p:nvPicPr>
          <p:cNvPr id="4098" name="Picture 2" descr="F:\Islande\Master\Master_data_full\Paper\Figures\Figure_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3" y="911219"/>
            <a:ext cx="4429307" cy="410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2870928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Espace réservé du contenu 2"/>
          <p:cNvSpPr txBox="1">
            <a:spLocks/>
          </p:cNvSpPr>
          <p:nvPr/>
        </p:nvSpPr>
        <p:spPr>
          <a:xfrm>
            <a:off x="12194" y="469742"/>
            <a:ext cx="9144001" cy="450902"/>
          </a:xfrm>
          <a:prstGeom prst="rect">
            <a:avLst/>
          </a:prstGeom>
        </p:spPr>
        <p:txBody>
          <a:bodyPr vert="horz" lIns="0" tIns="34318" rIns="0" bIns="34318" rtlCol="0">
            <a:norm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i="1" dirty="0"/>
              <a:t>Relation </a:t>
            </a:r>
            <a:r>
              <a:rPr lang="en-US" sz="2200" i="1" dirty="0"/>
              <a:t>between</a:t>
            </a:r>
            <a:r>
              <a:rPr lang="fr-FR" sz="2200" i="1" dirty="0"/>
              <a:t> </a:t>
            </a:r>
            <a:r>
              <a:rPr lang="fr-FR" sz="2200" i="1" dirty="0" err="1"/>
              <a:t>deformation</a:t>
            </a:r>
            <a:r>
              <a:rPr lang="fr-FR" sz="2200" i="1" dirty="0"/>
              <a:t> sources and </a:t>
            </a:r>
            <a:r>
              <a:rPr lang="fr-FR" sz="2200" i="1" dirty="0" err="1"/>
              <a:t>geological</a:t>
            </a:r>
            <a:r>
              <a:rPr lang="fr-FR" sz="2200" i="1" dirty="0"/>
              <a:t> structure</a:t>
            </a:r>
            <a:endParaRPr lang="en-US" sz="2200" i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>
          <a:xfrm>
            <a:off x="12550778" y="6348593"/>
            <a:ext cx="984019" cy="365126"/>
          </a:xfrm>
        </p:spPr>
        <p:txBody>
          <a:bodyPr/>
          <a:lstStyle/>
          <a:p>
            <a:fld id="{AB7D679D-D714-4022-82C0-A21B62B1311B}" type="slidenum">
              <a:rPr lang="fr-FR" smtClean="0"/>
              <a:t>12</a:t>
            </a:fld>
            <a:endParaRPr lang="fr-FR"/>
          </a:p>
        </p:txBody>
      </p:sp>
      <p:sp>
        <p:nvSpPr>
          <p:cNvPr id="15" name="Espace réservé du numéro de diapositive 2"/>
          <p:cNvSpPr txBox="1">
            <a:spLocks/>
          </p:cNvSpPr>
          <p:nvPr/>
        </p:nvSpPr>
        <p:spPr>
          <a:xfrm>
            <a:off x="12665197" y="6463012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457200" rtl="0" eaLnBrk="1" latinLnBrk="0" hangingPunct="1">
              <a:defRPr sz="139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3"/>
                </a:solidFill>
              </a:rPr>
              <a:pPr/>
              <a:t>12</a:t>
            </a:fld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123730" y="1128018"/>
            <a:ext cx="2070103" cy="28475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8636" tIns="34318" rIns="68636" bIns="34318">
            <a:spAutoFit/>
          </a:bodyPr>
          <a:lstStyle/>
          <a:p>
            <a:r>
              <a:rPr lang="en-GB" i="1" dirty="0"/>
              <a:t>Vertical displacement map</a:t>
            </a:r>
            <a:endParaRPr lang="fr-FR" dirty="0"/>
          </a:p>
        </p:txBody>
      </p:sp>
      <p:pic>
        <p:nvPicPr>
          <p:cNvPr id="4099" name="Picture 3" descr="F:\Islande\Master\Master_data_full\Paper\Figures\Figure_1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8"/>
          <a:stretch/>
        </p:blipFill>
        <p:spPr bwMode="auto">
          <a:xfrm>
            <a:off x="4499992" y="836712"/>
            <a:ext cx="4633822" cy="4066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F:\Islande\Master\Master_data_full\Paper\Figures\Figure_11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8" t="49191" b="18606"/>
          <a:stretch/>
        </p:blipFill>
        <p:spPr bwMode="auto">
          <a:xfrm>
            <a:off x="6430142" y="5249020"/>
            <a:ext cx="1551949" cy="130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5485767" y="4911379"/>
            <a:ext cx="144016" cy="144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7879027" y="2276872"/>
            <a:ext cx="94743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>
                <a:solidFill>
                  <a:srgbClr val="000099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Penny </a:t>
            </a:r>
            <a:r>
              <a:rPr lang="fr-FR" sz="1200" dirty="0" err="1">
                <a:solidFill>
                  <a:srgbClr val="000099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shaped</a:t>
            </a:r>
            <a:r>
              <a:rPr lang="fr-FR" sz="1200" dirty="0">
                <a:solidFill>
                  <a:srgbClr val="000099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 </a:t>
            </a:r>
          </a:p>
          <a:p>
            <a:r>
              <a:rPr lang="fr-FR" sz="1200" dirty="0">
                <a:solidFill>
                  <a:srgbClr val="000099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crack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5916956" y="2962196"/>
            <a:ext cx="799756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fr-FR" sz="1200" dirty="0" err="1">
                <a:solidFill>
                  <a:srgbClr val="9900CC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Okada</a:t>
            </a:r>
            <a:r>
              <a:rPr lang="fr-FR" sz="1200" dirty="0">
                <a:solidFill>
                  <a:srgbClr val="9900CC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 </a:t>
            </a:r>
          </a:p>
          <a:p>
            <a:r>
              <a:rPr lang="fr-FR" sz="1200" dirty="0">
                <a:solidFill>
                  <a:srgbClr val="9900CC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Square </a:t>
            </a:r>
            <a:r>
              <a:rPr lang="fr-FR" sz="1200" dirty="0" err="1">
                <a:solidFill>
                  <a:srgbClr val="9900CC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sill</a:t>
            </a:r>
            <a:endParaRPr lang="fr-FR" sz="1200" dirty="0">
              <a:solidFill>
                <a:srgbClr val="9900CC"/>
              </a:solidFill>
              <a:latin typeface="Trebuchet MS" pitchFamily="34" charset="0"/>
              <a:ea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5006347" y="2092206"/>
            <a:ext cx="880049" cy="55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fr-FR" sz="1200" dirty="0" err="1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Steam</a:t>
            </a:r>
            <a:r>
              <a:rPr lang="fr-FR" sz="1200" dirty="0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-water</a:t>
            </a:r>
          </a:p>
          <a:p>
            <a:r>
              <a:rPr lang="fr-FR" sz="1200" dirty="0" err="1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Boundary</a:t>
            </a:r>
            <a:r>
              <a:rPr lang="fr-FR" sz="1200" dirty="0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:</a:t>
            </a:r>
          </a:p>
          <a:p>
            <a:r>
              <a:rPr lang="fr-FR" sz="1200" dirty="0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~400 m </a:t>
            </a:r>
            <a:r>
              <a:rPr lang="fr-FR" sz="1200" dirty="0" err="1">
                <a:solidFill>
                  <a:srgbClr val="00B0F0"/>
                </a:solidFill>
                <a:latin typeface="Trebuchet MS" pitchFamily="34" charset="0"/>
                <a:ea typeface="Microsoft Sans Serif" pitchFamily="34" charset="0"/>
                <a:cs typeface="Microsoft Sans Serif" pitchFamily="34" charset="0"/>
              </a:rPr>
              <a:t>thick</a:t>
            </a:r>
            <a:endParaRPr lang="fr-FR" sz="1200" dirty="0">
              <a:solidFill>
                <a:srgbClr val="00B0F0"/>
              </a:solidFill>
              <a:latin typeface="Trebuchet MS" pitchFamily="34" charset="0"/>
              <a:ea typeface="Microsoft Sans Serif" pitchFamily="34" charset="0"/>
              <a:cs typeface="Microsoft Sans Serif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60032" y="4623521"/>
            <a:ext cx="30243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7583">
              <a:defRPr/>
            </a:pPr>
            <a:r>
              <a:rPr lang="en-GB" sz="1200" i="1" dirty="0"/>
              <a:t>(modified from </a:t>
            </a:r>
            <a:r>
              <a:rPr lang="en-GB" sz="1200" i="1" dirty="0" err="1"/>
              <a:t>Friðleifsson</a:t>
            </a:r>
            <a:r>
              <a:rPr lang="en-GB" sz="1200" i="1" dirty="0"/>
              <a:t> et al., 2014; </a:t>
            </a:r>
            <a:r>
              <a:rPr lang="en-GB" sz="1200" i="1" dirty="0" err="1"/>
              <a:t>Khodayar</a:t>
            </a:r>
            <a:r>
              <a:rPr lang="en-GB" sz="1200" i="1" dirty="0"/>
              <a:t> et al., 2016)</a:t>
            </a:r>
            <a:endParaRPr lang="fr-FR" sz="1200" dirty="0"/>
          </a:p>
        </p:txBody>
      </p:sp>
      <p:sp>
        <p:nvSpPr>
          <p:cNvPr id="23" name="TextBox 20"/>
          <p:cNvSpPr txBox="1"/>
          <p:nvPr/>
        </p:nvSpPr>
        <p:spPr>
          <a:xfrm>
            <a:off x="2628259" y="6507077"/>
            <a:ext cx="2180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Reinsch</a:t>
            </a:r>
            <a:r>
              <a:rPr lang="en-US" sz="1200" i="1" dirty="0"/>
              <a:t> et al., 2016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699749" y="5703737"/>
                <a:ext cx="17228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200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49" y="5703737"/>
                <a:ext cx="1722844" cy="400110"/>
              </a:xfrm>
              <a:prstGeom prst="rect">
                <a:avLst/>
              </a:prstGeom>
              <a:blipFill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ontent Placeholder 2"/>
          <p:cNvSpPr txBox="1">
            <a:spLocks/>
          </p:cNvSpPr>
          <p:nvPr/>
        </p:nvSpPr>
        <p:spPr>
          <a:xfrm>
            <a:off x="2918113" y="1527979"/>
            <a:ext cx="1275718" cy="564229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0"/>
              </a:spcAft>
              <a:buNone/>
            </a:pPr>
            <a:r>
              <a:rPr lang="fr-FR" sz="1600" dirty="0" err="1">
                <a:solidFill>
                  <a:schemeClr val="bg1"/>
                </a:solidFill>
                <a:latin typeface="Trebuchet MS" pitchFamily="34" charset="0"/>
              </a:rPr>
              <a:t>Reservoir</a:t>
            </a:r>
            <a:r>
              <a:rPr lang="fr-FR" sz="1600" dirty="0">
                <a:solidFill>
                  <a:schemeClr val="bg1"/>
                </a:solidFill>
                <a:latin typeface="Trebuchet MS" pitchFamily="34" charset="0"/>
              </a:rPr>
              <a:t> area : 2 km²</a:t>
            </a:r>
          </a:p>
          <a:p>
            <a:pPr marL="0" indent="0">
              <a:spcBef>
                <a:spcPts val="450"/>
              </a:spcBef>
              <a:spcAft>
                <a:spcPts val="0"/>
              </a:spcAft>
              <a:buNone/>
            </a:pPr>
            <a:r>
              <a:rPr lang="fr-FR" sz="1600" dirty="0">
                <a:solidFill>
                  <a:schemeClr val="bg1"/>
                </a:solidFill>
                <a:latin typeface="Trebuchet MS" pitchFamily="34" charset="0"/>
              </a:rPr>
              <a:t>~2 km </a:t>
            </a:r>
            <a:r>
              <a:rPr lang="fr-FR" sz="1600" dirty="0" err="1">
                <a:solidFill>
                  <a:schemeClr val="bg1"/>
                </a:solidFill>
                <a:latin typeface="Trebuchet MS" pitchFamily="34" charset="0"/>
              </a:rPr>
              <a:t>thick</a:t>
            </a:r>
            <a:endParaRPr lang="fr-FR" sz="16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53807" y="5249018"/>
            <a:ext cx="84200" cy="158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12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5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6"/>
    </mc:Choice>
    <mc:Fallback xmlns="">
      <p:transition spd="slow" advTm="924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13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8407" y="1412776"/>
                <a:ext cx="8945595" cy="1314134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600" i="1">
                          <a:latin typeface="Cambria Math"/>
                        </a:rPr>
                        <m:t> </m:t>
                      </m:r>
                      <m:r>
                        <a:rPr lang="en-US" sz="3600" i="1">
                          <a:latin typeface="Cambria Math"/>
                        </a:rPr>
                        <m:t>𝑑𝑣</m:t>
                      </m:r>
                      <m:r>
                        <a:rPr lang="en-US" sz="36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/>
                                </a:rPr>
                                <m:t>𝑑𝑇</m:t>
                              </m:r>
                            </m:den>
                          </m:f>
                        </m:e>
                      </m:d>
                      <m:r>
                        <a:rPr lang="en-US" sz="3600" i="1">
                          <a:latin typeface="Cambria Math"/>
                        </a:rPr>
                        <m:t>𝑑𝑇</m:t>
                      </m:r>
                      <m:r>
                        <a:rPr lang="en-US" sz="36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fr-F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sz="3600" i="1">
                                  <a:latin typeface="Cambria Math"/>
                                </a:rPr>
                                <m:t>𝑑𝑃</m:t>
                              </m:r>
                            </m:den>
                          </m:f>
                        </m:e>
                      </m:d>
                      <m:r>
                        <a:rPr lang="en-US" sz="3600" i="1">
                          <a:latin typeface="Cambria Math"/>
                        </a:rPr>
                        <m:t>𝑑𝑃</m:t>
                      </m:r>
                      <m:r>
                        <a:rPr lang="en-US" sz="3600" i="1">
                          <a:latin typeface="Cambria Math"/>
                        </a:rPr>
                        <m:t>=</m:t>
                      </m:r>
                      <m:r>
                        <a:rPr lang="en-US" sz="3600" i="1">
                          <a:latin typeface="Cambria Math"/>
                        </a:rPr>
                        <m:t>𝑣</m:t>
                      </m:r>
                      <m:r>
                        <a:rPr lang="en-US" sz="2800" i="1">
                          <a:latin typeface="Cambria Math"/>
                        </a:rPr>
                        <m:t>𝛼</m:t>
                      </m:r>
                      <m:r>
                        <a:rPr lang="en-US" sz="3600" i="1">
                          <a:latin typeface="Cambria Math"/>
                        </a:rPr>
                        <m:t>𝑑𝑇</m:t>
                      </m:r>
                      <m:r>
                        <a:rPr lang="en-US" sz="3600" i="1">
                          <a:latin typeface="Cambria Math"/>
                        </a:rPr>
                        <m:t>−</m:t>
                      </m:r>
                      <m:r>
                        <a:rPr lang="en-US" sz="3600" i="1">
                          <a:latin typeface="Cambria Math"/>
                        </a:rPr>
                        <m:t>𝑣𝑐𝑑𝑃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07" y="1412776"/>
                <a:ext cx="8945595" cy="13141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540531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98584" y="3429000"/>
                <a:ext cx="5545236" cy="16312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𝑣</m:t>
                      </m:r>
                      <m:r>
                        <a:rPr lang="fr-FR" sz="2000" i="1">
                          <a:latin typeface="Cambria Math"/>
                        </a:rPr>
                        <m:t> :</m:t>
                      </m:r>
                      <m:r>
                        <a:rPr lang="fr-FR" sz="2000" i="1">
                          <a:latin typeface="Cambria Math"/>
                        </a:rPr>
                        <m:t>𝑠𝑝𝑒𝑐𝑖𝑓𝑖𝑐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  <m:r>
                        <a:rPr lang="fr-FR" sz="2000" i="1">
                          <a:latin typeface="Cambria Math"/>
                        </a:rPr>
                        <m:t>𝑣𝑜𝑙𝑢𝑚𝑒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𝑃</m:t>
                      </m:r>
                      <m:r>
                        <a:rPr lang="fr-FR" sz="2000" i="1">
                          <a:latin typeface="Cambria Math"/>
                        </a:rPr>
                        <m:t>:</m:t>
                      </m:r>
                      <m:r>
                        <a:rPr lang="fr-FR" sz="2000" i="1">
                          <a:latin typeface="Cambria Math"/>
                        </a:rPr>
                        <m:t>𝑃𝑟𝑒𝑠𝑠𝑢𝑟𝑒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𝑇</m:t>
                      </m:r>
                      <m:r>
                        <a:rPr lang="fr-FR" sz="2000" i="1">
                          <a:latin typeface="Cambria Math"/>
                        </a:rPr>
                        <m:t>:</m:t>
                      </m:r>
                      <m:r>
                        <a:rPr lang="fr-FR" sz="2000" i="1">
                          <a:latin typeface="Cambria Math"/>
                        </a:rPr>
                        <m:t>𝑇𝑒𝑚𝑝𝑒𝑟𝑎𝑡𝑢𝑟𝑒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fr-FR" sz="2000" dirty="0"/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𝛼</m:t>
                      </m:r>
                      <m:r>
                        <a:rPr lang="fr-FR" sz="2000" i="1">
                          <a:latin typeface="Cambria Math"/>
                        </a:rPr>
                        <m:t>:</m:t>
                      </m:r>
                      <m:r>
                        <a:rPr lang="fr-FR" sz="2000" i="1">
                          <a:latin typeface="Cambria Math"/>
                        </a:rPr>
                        <m:t>𝐶𝑜𝑒𝑓𝑓𝑖𝑐𝑖𝑒𝑛𝑡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  <m:r>
                        <a:rPr lang="fr-FR" sz="2000" i="1">
                          <a:latin typeface="Cambria Math"/>
                        </a:rPr>
                        <m:t>𝑜𝑓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  <m:r>
                        <a:rPr lang="fr-FR" sz="2000" i="1">
                          <a:latin typeface="Cambria Math"/>
                        </a:rPr>
                        <m:t>𝑡h𝑒𝑟𝑚𝑎𝑙</m:t>
                      </m:r>
                      <m:r>
                        <a:rPr lang="fr-FR" sz="2000" i="1">
                          <a:latin typeface="Cambria Math"/>
                        </a:rPr>
                        <m:t> </m:t>
                      </m:r>
                      <m:r>
                        <a:rPr lang="fr-FR" sz="2000" i="1">
                          <a:latin typeface="Cambria Math"/>
                        </a:rPr>
                        <m:t>𝑒𝑥𝑝𝑎𝑛𝑠𝑖𝑜𝑛</m:t>
                      </m:r>
                    </m:oMath>
                  </m:oMathPara>
                </a14:m>
                <a:endParaRPr lang="fr-FR" sz="2000" dirty="0"/>
              </a:p>
              <a:p>
                <a:pPr algn="just"/>
                <a14:m>
                  <m:oMath xmlns:m="http://schemas.openxmlformats.org/officeDocument/2006/math">
                    <m:r>
                      <a:rPr lang="fr-FR" sz="2000" i="1">
                        <a:latin typeface="Cambria Math"/>
                      </a:rPr>
                      <m:t>𝑐</m:t>
                    </m:r>
                    <m:r>
                      <a:rPr lang="fr-FR" sz="2000" i="1">
                        <a:latin typeface="Cambria Math"/>
                      </a:rPr>
                      <m:t>:</m:t>
                    </m:r>
                  </m:oMath>
                </a14:m>
                <a:r>
                  <a:rPr lang="fr-FR" sz="2000" dirty="0"/>
                  <a:t> 𝑈𝑛𝑖𝑎𝑥𝑖𝑎𝑙 𝑝𝑜𝑟𝑜-𝑒𝑙𝑎𝑠𝑡𝑖𝑐 𝑒𝑥𝑝𝑎𝑛𝑠𝑖𝑜𝑛 𝑐𝑜𝑒𝑓𝑓𝑖𝑐𝑖𝑒𝑛𝑡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584" y="3429000"/>
                <a:ext cx="5545236" cy="1631216"/>
              </a:xfrm>
              <a:prstGeom prst="rect">
                <a:avLst/>
              </a:prstGeom>
              <a:blipFill>
                <a:blip r:embed="rId9"/>
                <a:stretch>
                  <a:fillRect b="-56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13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38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94" y="404664"/>
            <a:ext cx="3660644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987826" y="584559"/>
            <a:ext cx="504055" cy="2504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636" tIns="34318" rIns="68636" bIns="34318" rtlCol="0" anchor="ctr"/>
          <a:lstStyle/>
          <a:p>
            <a:pPr algn="ctr"/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5168" r="6926"/>
          <a:stretch/>
        </p:blipFill>
        <p:spPr bwMode="auto">
          <a:xfrm>
            <a:off x="246182" y="3022808"/>
            <a:ext cx="7494170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Espace réservé du contenu 4"/>
          <p:cNvSpPr>
            <a:spLocks noGrp="1"/>
          </p:cNvSpPr>
          <p:nvPr>
            <p:ph idx="1"/>
          </p:nvPr>
        </p:nvSpPr>
        <p:spPr>
          <a:xfrm>
            <a:off x="107506" y="1052736"/>
            <a:ext cx="3500025" cy="1224136"/>
          </a:xfrm>
          <a:noFill/>
        </p:spPr>
        <p:txBody>
          <a:bodyPr>
            <a:noAutofit/>
          </a:bodyPr>
          <a:lstStyle/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1) Pressure change</a:t>
            </a:r>
          </a:p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2)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Cooling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within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a horizontal layer</a:t>
            </a:r>
          </a:p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3)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Delayed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rock compaction</a:t>
            </a:r>
          </a:p>
          <a:p>
            <a:endParaRPr lang="fr-FR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𝑑𝑣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𝑑𝑇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𝑣</m:t>
                      </m:r>
                      <m:r>
                        <a:rPr lang="en-US" i="1">
                          <a:latin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𝑣𝑐𝑑𝑃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1933470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Espace réservé du contenu 2"/>
              <p:cNvSpPr txBox="1">
                <a:spLocks/>
              </p:cNvSpPr>
              <p:nvPr/>
            </p:nvSpPr>
            <p:spPr>
              <a:xfrm>
                <a:off x="6611557" y="1224689"/>
                <a:ext cx="2489153" cy="766582"/>
              </a:xfrm>
              <a:prstGeom prst="rect">
                <a:avLst/>
              </a:prstGeom>
            </p:spPr>
            <p:txBody>
              <a:bodyPr vert="horz" lIns="0" tIns="34318" rIns="0" bIns="34318" rtlCol="0">
                <a:noAutofit/>
              </a:bodyPr>
              <a:lstStyle>
                <a:lvl1pPr marL="121789" indent="-121789" algn="l" defTabSz="1217889" rtl="0" eaLnBrk="1" latinLnBrk="0" hangingPunct="1">
                  <a:lnSpc>
                    <a:spcPct val="90000"/>
                  </a:lnSpc>
                  <a:spcBef>
                    <a:spcPts val="1598"/>
                  </a:spcBef>
                  <a:spcAft>
                    <a:spcPts val="266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664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11514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39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55091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98669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42247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46509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73147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99785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26423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01117" lvl="1" indent="0">
                  <a:buNone/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fr-FR" sz="18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µ=</m:t>
                    </m:r>
                    <m:r>
                      <a:rPr lang="fr-FR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(1−20) </m:t>
                    </m:r>
                    <m:r>
                      <a:rPr lang="fr-FR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𝐺𝑃𝑎</m:t>
                    </m:r>
                  </m:oMath>
                </a14:m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  <a:endParaRPr lang="fr-FR" sz="1800" i="1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0111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=0,1 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 2 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𝑀𝑃𝑎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𝑦𝑟</m:t>
                      </m:r>
                    </m:oMath>
                  </m:oMathPara>
                </a14:m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557" y="1224689"/>
                <a:ext cx="2489153" cy="766582"/>
              </a:xfrm>
              <a:prstGeom prst="rect">
                <a:avLst/>
              </a:prstGeom>
              <a:blipFill>
                <a:blip r:embed="rId11"/>
                <a:stretch>
                  <a:fillRect t="-8730" r="-2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16"/>
          <p:cNvCxnSpPr/>
          <p:nvPr/>
        </p:nvCxnSpPr>
        <p:spPr>
          <a:xfrm>
            <a:off x="6438814" y="6205758"/>
            <a:ext cx="144555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7308304" y="6426348"/>
            <a:ext cx="576064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6900316" y="5615096"/>
                <a:ext cx="2002728" cy="52322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fr-FR" dirty="0"/>
                  <a:t> 0,3 </a:t>
                </a:r>
                <a:r>
                  <a:rPr lang="fr-FR" dirty="0" err="1"/>
                  <a:t>MPa</a:t>
                </a:r>
                <a:r>
                  <a:rPr lang="fr-FR" dirty="0"/>
                  <a:t> in 2 </a:t>
                </a:r>
                <a:r>
                  <a:rPr lang="fr-FR" dirty="0" err="1"/>
                  <a:t>years</a:t>
                </a:r>
                <a:r>
                  <a:rPr lang="fr-FR" dirty="0"/>
                  <a:t> </a:t>
                </a:r>
              </a:p>
              <a:p>
                <a:r>
                  <a:rPr lang="fr-FR" dirty="0"/>
                  <a:t>(-0,15 </a:t>
                </a:r>
                <a:r>
                  <a:rPr lang="fr-FR" dirty="0" err="1"/>
                  <a:t>MPa</a:t>
                </a:r>
                <a:r>
                  <a:rPr lang="fr-FR" dirty="0"/>
                  <a:t>/</a:t>
                </a:r>
                <a:r>
                  <a:rPr lang="fr-FR" dirty="0" err="1"/>
                  <a:t>yr</a:t>
                </a:r>
                <a:r>
                  <a:rPr lang="fr-FR" dirty="0"/>
                  <a:t>)</a:t>
                </a:r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0316" y="5615096"/>
                <a:ext cx="2002728" cy="523220"/>
              </a:xfrm>
              <a:prstGeom prst="rect">
                <a:avLst/>
              </a:prstGeom>
              <a:blipFill>
                <a:blip r:embed="rId12"/>
                <a:stretch>
                  <a:fillRect l="-915" t="-2326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avec flèche 12"/>
          <p:cNvCxnSpPr/>
          <p:nvPr/>
        </p:nvCxnSpPr>
        <p:spPr>
          <a:xfrm>
            <a:off x="7988290" y="6138316"/>
            <a:ext cx="0" cy="3336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7" t="15627" r="18734" b="75275"/>
          <a:stretch/>
        </p:blipFill>
        <p:spPr bwMode="auto">
          <a:xfrm>
            <a:off x="5580112" y="3166824"/>
            <a:ext cx="1921958" cy="45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ce réservé du contenu 2"/>
              <p:cNvSpPr txBox="1">
                <a:spLocks/>
              </p:cNvSpPr>
              <p:nvPr/>
            </p:nvSpPr>
            <p:spPr>
              <a:xfrm>
                <a:off x="2627786" y="807762"/>
                <a:ext cx="5586307" cy="5420250"/>
              </a:xfrm>
              <a:prstGeom prst="rect">
                <a:avLst/>
              </a:prstGeom>
            </p:spPr>
            <p:txBody>
              <a:bodyPr vert="horz" lIns="0" tIns="38115" rIns="0" bIns="38115" rtlCol="0">
                <a:noAutofit/>
              </a:bodyPr>
              <a:lstStyle>
                <a:lvl1pPr marL="121789" indent="-121789" algn="l" defTabSz="1217889" rtl="0" eaLnBrk="1" latinLnBrk="0" hangingPunct="1">
                  <a:lnSpc>
                    <a:spcPct val="90000"/>
                  </a:lnSpc>
                  <a:spcBef>
                    <a:spcPts val="1598"/>
                  </a:spcBef>
                  <a:spcAft>
                    <a:spcPts val="266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664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511514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397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55091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98669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42247" indent="-243578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46509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73147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99785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264230" indent="-304472" algn="l" defTabSz="1217889" rtl="0" eaLnBrk="1" latinLnBrk="0" hangingPunct="1">
                  <a:lnSpc>
                    <a:spcPct val="90000"/>
                  </a:lnSpc>
                  <a:spcBef>
                    <a:spcPts val="266"/>
                  </a:spcBef>
                  <a:spcAft>
                    <a:spcPts val="533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65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3361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1800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µ</m:t>
                          </m:r>
                        </m:num>
                        <m:den>
                          <m:r>
                            <a:rPr 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fr-FR" sz="1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800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fr-FR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𝑃𝑆𝐶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:r>
                  <a:rPr lang="fr-FR" sz="16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with</a:t>
                </a:r>
                <a:r>
                  <a:rPr lang="fr-F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µ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-9.96 × 10</a:t>
                </a:r>
                <a:r>
                  <a:rPr lang="en-US" sz="16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-5</a:t>
                </a:r>
              </a:p>
              <a:p>
                <a:pPr marL="223361" lvl="1" indent="0" algn="ctr">
                  <a:buNone/>
                </a:pPr>
                <a:r>
                  <a:rPr lang="fr-FR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fr-FR" sz="16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sz="16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=700 </m:t>
                    </m:r>
                    <m:r>
                      <a:rPr lang="fr-FR" sz="16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sz="1800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𝑃𝑆𝐶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= - 0.7 x 10</a:t>
                </a:r>
                <a:r>
                  <a:rPr lang="en-US" sz="18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5</a:t>
                </a: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m</a:t>
                </a:r>
                <a:r>
                  <a:rPr lang="en-US" sz="1800" baseline="30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3</a:t>
                </a: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/</a:t>
                </a:r>
                <a:r>
                  <a:rPr lang="en-US" sz="1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yr</a:t>
                </a: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 algn="ctr">
                  <a:buNone/>
                </a:pP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  <a:p>
                <a:pPr marL="223361" lvl="1" indent="0">
                  <a:buNone/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Considering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s-IS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sz="1800" i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0.15 </m:t>
                    </m:r>
                  </m:oMath>
                </a14:m>
                <a:r>
                  <a:rPr lang="en-US" sz="1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Mpa</a:t>
                </a: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/</a:t>
                </a:r>
                <a:r>
                  <a:rPr lang="en-US" sz="1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yr</a:t>
                </a: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, </a:t>
                </a:r>
              </a:p>
              <a:p>
                <a:pPr marL="223361" lvl="1" indent="0">
                  <a:buNone/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the inferred volume change is obtained </a:t>
                </a:r>
              </a:p>
              <a:p>
                <a:pPr marL="223361" lvl="1" indent="0">
                  <a:buNone/>
                </a:pPr>
                <a:r>
                  <a:rPr lang="en-US" sz="1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for µ=1.5 </a:t>
                </a:r>
                <a:r>
                  <a:rPr lang="en-US" sz="1800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GPa</a:t>
                </a:r>
                <a:endParaRPr 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5" name="Espace réservé du conten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6" y="807762"/>
                <a:ext cx="5586307" cy="54202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700850" y="438430"/>
            <a:ext cx="2861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3361" lvl="1"/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a  Penny shaped crack: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8894" y="2488836"/>
            <a:ext cx="3660644" cy="500193"/>
          </a:xfrm>
          <a:prstGeom prst="rect">
            <a:avLst/>
          </a:prstGeom>
        </p:spPr>
        <p:txBody>
          <a:bodyPr wrap="square" lIns="68636" tIns="34318" rIns="68636" bIns="34318">
            <a:spAutoFit/>
          </a:bodyPr>
          <a:lstStyle/>
          <a:p>
            <a:r>
              <a:rPr lang="en-US" i="1" dirty="0"/>
              <a:t>Source: </a:t>
            </a:r>
            <a:r>
              <a:rPr lang="en-US" i="1" dirty="0" err="1"/>
              <a:t>Thorvaldsson</a:t>
            </a:r>
            <a:r>
              <a:rPr lang="en-US" i="1" dirty="0"/>
              <a:t> &amp; </a:t>
            </a:r>
            <a:r>
              <a:rPr lang="en-US" i="1" dirty="0" err="1"/>
              <a:t>Arnarsson</a:t>
            </a:r>
            <a:r>
              <a:rPr lang="en-US" i="1" dirty="0"/>
              <a:t>, </a:t>
            </a:r>
            <a:r>
              <a:rPr lang="en-US" i="1" dirty="0" err="1"/>
              <a:t>Vatnaskil</a:t>
            </a:r>
            <a:r>
              <a:rPr lang="en-US" i="1" dirty="0"/>
              <a:t> report, 2017; </a:t>
            </a:r>
            <a:r>
              <a:rPr lang="en-US" i="1" dirty="0" err="1"/>
              <a:t>Khodayar</a:t>
            </a:r>
            <a:r>
              <a:rPr lang="en-US" i="1" dirty="0"/>
              <a:t> et al., 2016)</a:t>
            </a:r>
            <a:endParaRPr lang="fr-FR" dirty="0"/>
          </a:p>
        </p:txBody>
      </p:sp>
      <p:sp>
        <p:nvSpPr>
          <p:cNvPr id="21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14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235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45"/>
    </mc:Choice>
    <mc:Fallback xmlns="">
      <p:transition spd="slow" advTm="16214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0759" y="1590882"/>
            <a:ext cx="8525234" cy="37843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636" tIns="34318" rIns="68636" bIns="34318" rtlCol="0" anchor="ctr"/>
          <a:lstStyle/>
          <a:p>
            <a:pPr algn="ctr"/>
            <a:endParaRPr lang="fr-FR"/>
          </a:p>
        </p:txBody>
      </p:sp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1072374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571072" y="476672"/>
                <a:ext cx="5465422" cy="900303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 marL="201117" lvl="1"/>
                <a:r>
                  <a:rPr lang="en-GB" sz="1800" b="1" dirty="0"/>
                  <a:t>In the Okada layer</a:t>
                </a:r>
              </a:p>
              <a:p>
                <a:pPr marL="201117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8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GB" sz="1800" i="1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=−0,04 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𝑦𝑟</m:t>
                      </m:r>
                    </m:oMath>
                  </m:oMathPara>
                </a14:m>
                <a:endParaRPr lang="fr-FR" sz="1800" dirty="0"/>
              </a:p>
              <a:p>
                <a:pPr marL="0" lvl="1">
                  <a:buSzPct val="100000"/>
                </a:pPr>
                <a:endParaRPr lang="en-US" sz="18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072" y="476672"/>
                <a:ext cx="5465422" cy="900303"/>
              </a:xfrm>
              <a:prstGeom prst="rect">
                <a:avLst/>
              </a:prstGeom>
              <a:blipFill>
                <a:blip r:embed="rId9"/>
                <a:stretch>
                  <a:fillRect t="-4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Image 30" descr="C:\Users\mylen\Documents\Master_data_full\Figures\temperature_coupe2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402" y="2688080"/>
            <a:ext cx="5544616" cy="41699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334794" y="1251581"/>
                <a:ext cx="3608524" cy="1180380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 marL="201117" lvl="1" algn="ctr"/>
                <a:r>
                  <a:rPr lang="fr-FR" sz="1800" dirty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Z" sz="18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NZ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fr-FR" sz="1800" i="1">
                        <a:latin typeface="Cambria Math" panose="02040503050406030204" pitchFamily="18" charset="0"/>
                        <a:ea typeface="Cambria Math"/>
                      </a:rPr>
                      <m:t>𝛼</m:t>
                    </m:r>
                    <m:r>
                      <a:rPr lang="fr-FR" sz="1800" i="1">
                        <a:latin typeface="Cambria Math" panose="02040503050406030204" pitchFamily="18" charset="0"/>
                        <a:ea typeface="Cambria Math"/>
                      </a:rPr>
                      <m:t>=(1−5)×</m:t>
                    </m:r>
                    <m:sSup>
                      <m:sSupPr>
                        <m:ctrlP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  <m:t>−5 </m:t>
                        </m:r>
                      </m:sup>
                    </m:sSup>
                    <m:r>
                      <a:rPr lang="fr-FR" sz="1800" i="1">
                        <a:latin typeface="Cambria Math" panose="02040503050406030204" pitchFamily="18" charset="0"/>
                        <a:ea typeface="Cambria Math"/>
                      </a:rPr>
                      <m:t>°</m:t>
                    </m:r>
                    <m:sSup>
                      <m:sSupPr>
                        <m:ctrlP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  <m:t>𝐶</m:t>
                        </m:r>
                      </m:e>
                      <m:sup>
                        <m:r>
                          <a:rPr lang="fr-FR" sz="1800" i="1">
                            <a:latin typeface="Cambria Math" panose="02040503050406030204" pitchFamily="18" charset="0"/>
                            <a:ea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fr-FR" sz="1800" dirty="0"/>
                  <a:t>  </a:t>
                </a:r>
                <a:endParaRPr lang="en-US" sz="1800" dirty="0"/>
              </a:p>
              <a:p>
                <a:pPr marL="201117" lvl="1" algn="ctr"/>
                <a:r>
                  <a:rPr lang="fr-FR" sz="1800" dirty="0" err="1">
                    <a:ea typeface="Cambria Math"/>
                  </a:rPr>
                  <a:t>with</a:t>
                </a:r>
                <a:r>
                  <a:rPr lang="fr-FR" sz="18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sz="1800" i="1">
                        <a:latin typeface="Cambria Math" panose="02040503050406030204" pitchFamily="18" charset="0"/>
                        <a:ea typeface="Cambria Math"/>
                      </a:rPr>
                      <m:t>∆</m:t>
                    </m:r>
                    <m:r>
                      <a:rPr lang="fr-FR" sz="1800" i="1">
                        <a:latin typeface="Cambria Math" panose="02040503050406030204" pitchFamily="18" charset="0"/>
                        <a:ea typeface="Cambria Math"/>
                      </a:rPr>
                      <m:t>𝑇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=−4 °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fr-FR" sz="1800" i="1">
                        <a:latin typeface="Cambria Math" panose="02040503050406030204" pitchFamily="18" charset="0"/>
                      </a:rPr>
                      <m:t>𝑦𝑟</m:t>
                    </m:r>
                  </m:oMath>
                </a14:m>
                <a:endParaRPr lang="fr-FR" sz="1800" dirty="0">
                  <a:sym typeface="Wingdings" panose="05000000000000000000" pitchFamily="2" charset="2"/>
                </a:endParaRPr>
              </a:p>
              <a:p>
                <a:pPr marL="201117" lvl="1" algn="ctr"/>
                <a:endParaRPr lang="fr-FR" sz="1800" i="1" dirty="0">
                  <a:latin typeface="Cambria Math" panose="02040503050406030204" pitchFamily="18" charset="0"/>
                </a:endParaRPr>
              </a:p>
              <a:p>
                <a:pPr marL="201117" lvl="1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fr-FR" sz="18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FR" sz="1800" i="1">
                          <a:latin typeface="Cambria Math" panose="02040503050406030204" pitchFamily="18" charset="0"/>
                        </a:rPr>
                        <m:t> =200 </m:t>
                      </m:r>
                      <m:r>
                        <a:rPr lang="fr-FR" sz="1800" i="1">
                          <a:latin typeface="Cambria Math" panose="02040503050406030204" pitchFamily="18" charset="0"/>
                          <a:ea typeface="Cambria Math"/>
                        </a:rPr>
                        <m:t>𝑡𝑜</m:t>
                      </m:r>
                      <m:r>
                        <a:rPr lang="fr-FR" sz="1800" i="1">
                          <a:latin typeface="Cambria Math" panose="02040503050406030204" pitchFamily="18" charset="0"/>
                          <a:ea typeface="Cambria Math"/>
                        </a:rPr>
                        <m:t> 1000 </m:t>
                      </m:r>
                      <m:r>
                        <a:rPr lang="fr-FR" sz="1800" i="1">
                          <a:latin typeface="Cambria Math" panose="02040503050406030204" pitchFamily="18" charset="0"/>
                          <a:ea typeface="Cambria Math"/>
                        </a:rPr>
                        <m:t>𝑚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794" y="1251581"/>
                <a:ext cx="3608524" cy="1180380"/>
              </a:xfrm>
              <a:prstGeom prst="rect">
                <a:avLst/>
              </a:prstGeom>
              <a:blipFill>
                <a:blip r:embed="rId11"/>
                <a:stretch>
                  <a:fillRect t="-309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18894" y="404664"/>
            <a:ext cx="3660644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2339754" y="584559"/>
            <a:ext cx="504055" cy="2504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636" tIns="34318" rIns="68636" bIns="34318" rtlCol="0" anchor="ctr"/>
          <a:lstStyle/>
          <a:p>
            <a:pPr algn="ctr"/>
            <a:endParaRPr lang="fr-FR"/>
          </a:p>
        </p:txBody>
      </p:sp>
      <p:sp>
        <p:nvSpPr>
          <p:cNvPr id="26" name="Espace réservé du contenu 4"/>
          <p:cNvSpPr>
            <a:spLocks noGrp="1"/>
          </p:cNvSpPr>
          <p:nvPr>
            <p:ph idx="1"/>
          </p:nvPr>
        </p:nvSpPr>
        <p:spPr>
          <a:xfrm>
            <a:off x="107506" y="1052736"/>
            <a:ext cx="3500025" cy="1224136"/>
          </a:xfrm>
          <a:noFill/>
        </p:spPr>
        <p:txBody>
          <a:bodyPr>
            <a:noAutofit/>
          </a:bodyPr>
          <a:lstStyle/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1) Pressure change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2)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Cooling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within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 a horizontal layer</a:t>
            </a:r>
          </a:p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3)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Delayed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rock compaction</a:t>
            </a:r>
          </a:p>
          <a:p>
            <a:endParaRPr lang="fr-FR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𝑑𝑣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𝑑𝑇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𝑣</m:t>
                      </m:r>
                      <m:r>
                        <a:rPr lang="en-US" i="1">
                          <a:latin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𝑣𝑐𝑑𝑃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7286830" y="5096219"/>
                <a:ext cx="927012" cy="276999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200" i="1">
                          <a:latin typeface="Cambria Math"/>
                        </a:rPr>
                        <m:t>h</m:t>
                      </m:r>
                      <m:r>
                        <a:rPr lang="fr-FR" sz="1200" i="1">
                          <a:latin typeface="Cambria Math"/>
                        </a:rPr>
                        <m:t>=600 </m:t>
                      </m:r>
                      <m:r>
                        <a:rPr lang="fr-FR" sz="1200" i="1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fr-FR" sz="12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6830" y="5096219"/>
                <a:ext cx="927012" cy="27699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948266" y="3127757"/>
                <a:ext cx="1296143" cy="26161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1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fr-FR" sz="1100" i="1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fr-FR" sz="1100" i="1"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fr-FR" sz="1100" i="1">
                            <a:latin typeface="Cambria Math"/>
                            <a:ea typeface="Cambria Math"/>
                          </a:rPr>
                          <m:t>2009−2015</m:t>
                        </m:r>
                      </m:sub>
                    </m:sSub>
                    <m:r>
                      <a:rPr lang="fr-FR" sz="1100" i="1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fr-FR" sz="1100" dirty="0"/>
                  <a:t>30°C</a:t>
                </a: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6" y="3127757"/>
                <a:ext cx="1296143" cy="261610"/>
              </a:xfrm>
              <a:prstGeom prst="rect">
                <a:avLst/>
              </a:prstGeom>
              <a:blipFill>
                <a:blip r:embed="rId1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Connecteur droit 31"/>
          <p:cNvCxnSpPr/>
          <p:nvPr/>
        </p:nvCxnSpPr>
        <p:spPr>
          <a:xfrm>
            <a:off x="6984268" y="3429000"/>
            <a:ext cx="133214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8055670" y="3789040"/>
            <a:ext cx="2520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6353690" y="2503931"/>
            <a:ext cx="1039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At 925 m </a:t>
            </a:r>
            <a:r>
              <a:rPr lang="fr-FR" sz="1200" dirty="0" err="1"/>
              <a:t>b.s.l</a:t>
            </a:r>
            <a:endParaRPr lang="fr-FR" sz="1200" dirty="0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8388424" y="3429000"/>
            <a:ext cx="0" cy="36004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F:\Islande\Master\Master_data_full\Paper\Figures\Figure_12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9" t="2022"/>
          <a:stretch/>
        </p:blipFill>
        <p:spPr bwMode="auto">
          <a:xfrm>
            <a:off x="629920" y="2503930"/>
            <a:ext cx="1758772" cy="430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F:\Islande\Master\Master_data_full\Paper\Figures\Figure_12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48"/>
          <a:stretch/>
        </p:blipFill>
        <p:spPr bwMode="auto">
          <a:xfrm>
            <a:off x="314336" y="2415126"/>
            <a:ext cx="369232" cy="4391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737126" y="2616072"/>
            <a:ext cx="216024" cy="144016"/>
          </a:xfrm>
          <a:prstGeom prst="rect">
            <a:avLst/>
          </a:prstGeom>
          <a:solidFill>
            <a:srgbClr val="A48D5A"/>
          </a:solidFill>
          <a:ln>
            <a:solidFill>
              <a:srgbClr val="A48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15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9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45"/>
    </mc:Choice>
    <mc:Fallback xmlns="">
      <p:transition spd="slow" advTm="16214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573320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Rectangle 21"/>
          <p:cNvSpPr/>
          <p:nvPr/>
        </p:nvSpPr>
        <p:spPr>
          <a:xfrm>
            <a:off x="18894" y="404664"/>
            <a:ext cx="3660644" cy="20162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/>
          <p:cNvSpPr/>
          <p:nvPr/>
        </p:nvSpPr>
        <p:spPr>
          <a:xfrm>
            <a:off x="2987826" y="584559"/>
            <a:ext cx="504055" cy="2504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636" tIns="34318" rIns="68636" bIns="34318" rtlCol="0" anchor="ctr"/>
          <a:lstStyle/>
          <a:p>
            <a:pPr algn="ctr"/>
            <a:endParaRPr lang="fr-FR"/>
          </a:p>
        </p:txBody>
      </p:sp>
      <p:sp>
        <p:nvSpPr>
          <p:cNvPr id="25" name="Espace réservé du contenu 4"/>
          <p:cNvSpPr txBox="1">
            <a:spLocks/>
          </p:cNvSpPr>
          <p:nvPr/>
        </p:nvSpPr>
        <p:spPr>
          <a:xfrm>
            <a:off x="107506" y="1052736"/>
            <a:ext cx="3500025" cy="1224136"/>
          </a:xfrm>
          <a:prstGeom prst="rect">
            <a:avLst/>
          </a:prstGeom>
          <a:noFill/>
        </p:spPr>
        <p:txBody>
          <a:bodyPr vert="horz" lIns="0" tIns="34318" rIns="0" bIns="34318" rtlCol="0">
            <a:noAutofit/>
          </a:bodyPr>
          <a:lstStyle>
            <a:lvl1pPr marL="91416" indent="-91416" algn="l" defTabSz="91416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50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82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616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49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718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67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616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564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1) Pressure change</a:t>
            </a:r>
          </a:p>
          <a:p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2)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Cooling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fr-FR" sz="1800" b="1" dirty="0" err="1">
                <a:solidFill>
                  <a:schemeClr val="bg1">
                    <a:lumMod val="65000"/>
                  </a:schemeClr>
                </a:solidFill>
              </a:rPr>
              <a:t>within</a:t>
            </a:r>
            <a:r>
              <a:rPr lang="fr-FR" sz="1800" b="1" dirty="0">
                <a:solidFill>
                  <a:schemeClr val="bg1">
                    <a:lumMod val="65000"/>
                  </a:schemeClr>
                </a:solidFill>
              </a:rPr>
              <a:t> a horizontal layer</a:t>
            </a:r>
          </a:p>
          <a:p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3) </a:t>
            </a:r>
            <a:r>
              <a:rPr lang="fr-FR" sz="1800" b="1" dirty="0" err="1">
                <a:solidFill>
                  <a:schemeClr val="accent1">
                    <a:lumMod val="75000"/>
                  </a:schemeClr>
                </a:solidFill>
              </a:rPr>
              <a:t>Delayed</a:t>
            </a:r>
            <a:r>
              <a:rPr lang="fr-FR" sz="1800" b="1" dirty="0">
                <a:solidFill>
                  <a:schemeClr val="accent1">
                    <a:lumMod val="75000"/>
                  </a:schemeClr>
                </a:solidFill>
              </a:rPr>
              <a:t> rock compaction</a:t>
            </a:r>
          </a:p>
          <a:p>
            <a:endParaRPr lang="fr-FR" sz="1800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fr-FR" sz="1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</p:spPr>
            <p:txBody>
              <a:bodyPr wrap="square" lIns="68636" tIns="34318" rIns="68636" bIns="343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</a:rPr>
                        <m:t>𝑑𝑣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𝑑𝑇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𝑑𝑣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𝑑𝑃</m:t>
                              </m:r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𝑑𝑃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latin typeface="Cambria Math"/>
                        </a:rPr>
                        <m:t>𝑣</m:t>
                      </m:r>
                      <m:r>
                        <a:rPr lang="en-US" i="1">
                          <a:latin typeface="Cambria Math"/>
                        </a:rPr>
                        <m:t>𝛼</m:t>
                      </m:r>
                      <m:r>
                        <a:rPr lang="en-US" i="1">
                          <a:latin typeface="Cambria Math"/>
                        </a:rPr>
                        <m:t>𝑑𝑇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r>
                        <a:rPr lang="en-US" i="1">
                          <a:latin typeface="Cambria Math"/>
                        </a:rPr>
                        <m:t>𝑣𝑐𝑑𝑃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0566" y="433087"/>
                <a:ext cx="4680519" cy="55335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 descr="F:\Islande\Master\Master_data_full\Paper\Figures\Figure_12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" r="45501"/>
          <a:stretch/>
        </p:blipFill>
        <p:spPr bwMode="auto">
          <a:xfrm>
            <a:off x="6732240" y="2388484"/>
            <a:ext cx="2106592" cy="427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7171934" y="2525872"/>
            <a:ext cx="216024" cy="144016"/>
          </a:xfrm>
          <a:prstGeom prst="rect">
            <a:avLst/>
          </a:prstGeom>
          <a:solidFill>
            <a:srgbClr val="A48D5A"/>
          </a:solidFill>
          <a:ln>
            <a:solidFill>
              <a:srgbClr val="A48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3680439" y="433089"/>
                <a:ext cx="5385284" cy="1461969"/>
              </a:xfrm>
              <a:prstGeom prst="rect">
                <a:avLst/>
              </a:prstGeom>
            </p:spPr>
            <p:txBody>
              <a:bodyPr wrap="square" lIns="76230" tIns="38115" rIns="76230" bIns="38115">
                <a:spAutoFit/>
              </a:bodyPr>
              <a:lstStyle/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Non-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linear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relationship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between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pressure and volume change </a:t>
                </a:r>
              </a:p>
              <a:p>
                <a:pPr marL="342900" indent="-342900">
                  <a:buClr>
                    <a:schemeClr val="accent1"/>
                  </a:buClr>
                  <a:buFont typeface="Arial" panose="020B0604020202020204" pitchFamily="34" charset="0"/>
                  <a:buChar char="•"/>
                </a:pP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Change in 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isothermal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compressibility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(</a:t>
                </a:r>
                <a:r>
                  <a:rPr lang="fr-FR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steam</a:t>
                </a:r>
                <a:r>
                  <a:rPr lang="fr-FR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zone)</a:t>
                </a:r>
              </a:p>
              <a:p>
                <a:pPr>
                  <a:buClr>
                    <a:schemeClr val="accent1"/>
                  </a:buClr>
                </a:pPr>
                <a:endParaRPr lang="en-NZ" sz="1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fr-F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fr-F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fr-FR" sz="18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𝑃𝑉</m:t>
                      </m:r>
                    </m:oMath>
                  </m:oMathPara>
                </a14:m>
                <a:endParaRPr lang="fr-FR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439" y="433089"/>
                <a:ext cx="5385284" cy="1461969"/>
              </a:xfrm>
              <a:prstGeom prst="rect">
                <a:avLst/>
              </a:prstGeom>
              <a:blipFill>
                <a:blip r:embed="rId11"/>
                <a:stretch>
                  <a:fillRect l="-1019" t="-29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 31" descr="C:\Users\mylen\Documents\Master_data_full\Figures\Vchange_adjusted2.png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5" t="2586" r="6523" b="2792"/>
          <a:stretch/>
        </p:blipFill>
        <p:spPr bwMode="auto">
          <a:xfrm>
            <a:off x="107506" y="2460874"/>
            <a:ext cx="4220497" cy="42160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959509" y="3069589"/>
                <a:ext cx="183056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fr-FR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=−2.3×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fr-FR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0000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09" y="3069589"/>
                <a:ext cx="1830565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2041130" y="5332024"/>
                <a:ext cx="1790490" cy="3101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fr-F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=−0.9×</m:t>
                      </m:r>
                      <m:sSup>
                        <m:sSupPr>
                          <m:ctrlPr>
                            <a:rPr lang="fr-F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fr-FR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130" y="5332024"/>
                <a:ext cx="1790490" cy="3101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986393" y="2820615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9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[2005-2008]</a:t>
            </a:r>
            <a:endParaRPr lang="fr-FR" dirty="0">
              <a:solidFill>
                <a:srgbClr val="000099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57802" y="5063272"/>
            <a:ext cx="11641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[2016-2017]</a:t>
            </a:r>
            <a:endParaRPr lang="fr-FR" dirty="0">
              <a:solidFill>
                <a:srgbClr val="7030A0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1005291" y="3377366"/>
                <a:ext cx="1887950" cy="297228"/>
              </a:xfrm>
              <a:prstGeom prst="rect">
                <a:avLst/>
              </a:prstGeom>
            </p:spPr>
            <p:txBody>
              <a:bodyPr wrap="none" lIns="76230" tIns="38115" rIns="76230" bIns="38115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GB" b="1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b="1" dirty="0">
                    <a:solidFill>
                      <a:srgbClr val="0000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b="1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GB" b="1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fr-FR" b="1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sSup>
                      <m:sSupPr>
                        <m:ctrlPr>
                          <a:rPr lang="fr-FR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GB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fr-FR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𝟏𝟎</m:t>
                        </m:r>
                      </m:sup>
                    </m:sSup>
                    <m:r>
                      <a:rPr lang="en-GB" b="1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sSup>
                      <m:sSupPr>
                        <m:ctrlPr>
                          <a:rPr lang="fr-FR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GB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fr-FR" b="1" dirty="0">
                  <a:solidFill>
                    <a:srgbClr val="0000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291" y="3377366"/>
                <a:ext cx="1887950" cy="29722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2038570" y="5579695"/>
                <a:ext cx="1645191" cy="297228"/>
              </a:xfrm>
              <a:prstGeom prst="rect">
                <a:avLst/>
              </a:prstGeom>
            </p:spPr>
            <p:txBody>
              <a:bodyPr wrap="none" lIns="76230" tIns="38115" rIns="76230" bIns="38115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FR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fr-F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𝟗</m:t>
                          </m:r>
                        </m:sup>
                      </m:sSup>
                      <m:r>
                        <a:rPr lang="en-GB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sSup>
                        <m:sSupPr>
                          <m:ctrlPr>
                            <a:rPr lang="fr-FR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fr-FR" b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570" y="5579695"/>
                <a:ext cx="1645191" cy="29722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2377856" y="6601801"/>
            <a:ext cx="2373312" cy="404812"/>
          </a:xfrm>
        </p:spPr>
        <p:txBody>
          <a:bodyPr/>
          <a:lstStyle/>
          <a:p>
            <a:fld id="{58E8794F-05A5-4999-9923-0B0C9E8BFB02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2043231" y="5850820"/>
                <a:ext cx="2087238" cy="3286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𝑠𝑡𝑒𝑎𝑚</m:t>
                        </m:r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𝑐𝑎𝑝</m:t>
                        </m:r>
                      </m:sub>
                    </m:sSub>
                    <m:r>
                      <a:rPr lang="fr-FR" i="1">
                        <a:solidFill>
                          <a:srgbClr val="7030A0"/>
                        </a:solidFill>
                        <a:latin typeface="Cambria Math"/>
                        <a:ea typeface="Cambria Math" panose="02040503050406030204" pitchFamily="18" charset="0"/>
                      </a:rPr>
                      <m:t>=0,7 </m:t>
                    </m:r>
                    <m:r>
                      <a:rPr lang="fr-FR" i="1">
                        <a:solidFill>
                          <a:srgbClr val="7030A0"/>
                        </a:solidFill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fr-FR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solidFill>
                              <a:srgbClr val="7030A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fr-FR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231" y="5850820"/>
                <a:ext cx="2087238" cy="328616"/>
              </a:xfrm>
              <a:prstGeom prst="rect">
                <a:avLst/>
              </a:prstGeom>
              <a:blipFill>
                <a:blip r:embed="rId17"/>
                <a:stretch>
                  <a:fillRect l="-875" t="-5556" b="-92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/>
              <p:cNvSpPr/>
              <p:nvPr/>
            </p:nvSpPr>
            <p:spPr>
              <a:xfrm>
                <a:off x="1170148" y="3671962"/>
                <a:ext cx="204267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rgbClr val="000099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solidFill>
                              <a:srgbClr val="000099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𝑟𝑒𝑠𝑒𝑟𝑣𝑜𝑖𝑟</m:t>
                        </m:r>
                      </m:sub>
                    </m:sSub>
                    <m:r>
                      <a:rPr lang="fr-FR" i="1">
                        <a:solidFill>
                          <a:srgbClr val="000099"/>
                        </a:solidFill>
                        <a:latin typeface="Cambria Math"/>
                        <a:ea typeface="Cambria Math" panose="02040503050406030204" pitchFamily="18" charset="0"/>
                      </a:rPr>
                      <m:t>=3,8 </m:t>
                    </m:r>
                    <m:r>
                      <a:rPr lang="fr-FR" i="1">
                        <a:solidFill>
                          <a:srgbClr val="000099"/>
                        </a:solidFill>
                        <a:latin typeface="Cambria Math"/>
                        <a:ea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fr-FR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rgbClr val="000099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fr-FR" i="1">
                            <a:solidFill>
                              <a:srgbClr val="000099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>
                  <a:solidFill>
                    <a:srgbClr val="0000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0148" y="3671962"/>
                <a:ext cx="2042675" cy="307777"/>
              </a:xfrm>
              <a:prstGeom prst="rect">
                <a:avLst/>
              </a:prstGeom>
              <a:blipFill>
                <a:blip r:embed="rId18"/>
                <a:stretch>
                  <a:fillRect l="-896" t="-392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16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76D1500A-2D83-46DA-9FBD-34103BFAA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" t="5168" r="6926"/>
          <a:stretch/>
        </p:blipFill>
        <p:spPr bwMode="auto">
          <a:xfrm>
            <a:off x="3635988" y="2585275"/>
            <a:ext cx="2762950" cy="14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C45831-09FE-4C87-9A29-E2CDA18C7317}"/>
                  </a:ext>
                </a:extLst>
              </p:cNvPr>
              <p:cNvSpPr/>
              <p:nvPr/>
            </p:nvSpPr>
            <p:spPr>
              <a:xfrm>
                <a:off x="4294596" y="2669888"/>
                <a:ext cx="13799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0099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- 2.9  MPa</a:t>
                </a:r>
                <a:endParaRPr lang="fr-FR" dirty="0">
                  <a:solidFill>
                    <a:srgbClr val="000099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C45831-09FE-4C87-9A29-E2CDA18C73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596" y="2669888"/>
                <a:ext cx="1379930" cy="307777"/>
              </a:xfrm>
              <a:prstGeom prst="rect">
                <a:avLst/>
              </a:prstGeom>
              <a:blipFill>
                <a:blip r:embed="rId20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F504E2-04C5-4C02-B09B-A9757E141C48}"/>
                  </a:ext>
                </a:extLst>
              </p:cNvPr>
              <p:cNvSpPr/>
              <p:nvPr/>
            </p:nvSpPr>
            <p:spPr>
              <a:xfrm>
                <a:off x="3979757" y="3585132"/>
                <a:ext cx="14392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- 0.15 MPa</a:t>
                </a:r>
                <a:endParaRPr lang="fr-FR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4F504E2-04C5-4C02-B09B-A9757E141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757" y="3585132"/>
                <a:ext cx="1439240" cy="307777"/>
              </a:xfrm>
              <a:prstGeom prst="rect">
                <a:avLst/>
              </a:prstGeom>
              <a:blipFill>
                <a:blip r:embed="rId21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13C76FA-4E86-4AC3-8C19-7174354D48C6}"/>
                  </a:ext>
                </a:extLst>
              </p:cNvPr>
              <p:cNvSpPr/>
              <p:nvPr/>
            </p:nvSpPr>
            <p:spPr>
              <a:xfrm>
                <a:off x="4207819" y="5064891"/>
                <a:ext cx="2592288" cy="991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𝑟𝑒𝑠𝑒𝑟𝑣𝑜𝑖𝑟</m:t>
                        </m:r>
                      </m:sub>
                    </m:sSub>
                  </m:oMath>
                </a14:m>
                <a:r>
                  <a:rPr lang="fr-FR" dirty="0"/>
                  <a:t>+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</a:rPr>
                      <m:t>∆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𝑠𝑡𝑒𝑎𝑚</m:t>
                        </m:r>
                        <m:r>
                          <a:rPr lang="fr-FR" i="1">
                            <a:latin typeface="Cambria Math"/>
                          </a:rPr>
                          <m:t> </m:t>
                        </m:r>
                        <m:r>
                          <a:rPr lang="fr-FR" i="1">
                            <a:latin typeface="Cambria Math"/>
                          </a:rPr>
                          <m:t>𝑐𝑎𝑝</m:t>
                        </m:r>
                      </m:sub>
                    </m:sSub>
                  </m:oMath>
                </a14:m>
                <a:endParaRPr lang="fr-FR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</a:rPr>
                        <m:t>=(−2,6</m:t>
                      </m:r>
                      <m:r>
                        <a:rPr lang="fr-FR" i="1">
                          <a:latin typeface="Cambria Math"/>
                          <a:ea typeface="Cambria Math"/>
                        </a:rPr>
                        <m:t>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6</m:t>
                          </m:r>
                        </m:sup>
                      </m:sSup>
                      <m:r>
                        <a:rPr lang="fr-FR" i="1">
                          <a:latin typeface="Cambria Math"/>
                          <a:ea typeface="Cambria Math"/>
                        </a:rPr>
                        <m:t>)+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−1,3×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>
                          <a:latin typeface="Cambria Math"/>
                          <a:ea typeface="Cambria Math"/>
                        </a:rPr>
                        <m:t>=−3,9×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6</m:t>
                          </m:r>
                        </m:sup>
                      </m:sSup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fr-FR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>
                          <a:latin typeface="Cambria Math"/>
                        </a:rPr>
                        <m:t>=</m:t>
                      </m:r>
                      <m:r>
                        <a:rPr lang="en-GB" i="1">
                          <a:latin typeface="Cambria Math"/>
                        </a:rPr>
                        <m:t>∆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𝑡𝑜𝑡</m:t>
                          </m:r>
                          <m:r>
                            <a:rPr lang="fr-FR" i="1">
                              <a:latin typeface="Cambria Math"/>
                            </a:rPr>
                            <m:t>(2005−2017)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13C76FA-4E86-4AC3-8C19-7174354D48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819" y="5064891"/>
                <a:ext cx="2592288" cy="991425"/>
              </a:xfrm>
              <a:prstGeom prst="rect">
                <a:avLst/>
              </a:prstGeom>
              <a:blipFill>
                <a:blip r:embed="rId22"/>
                <a:stretch>
                  <a:fillRect t="-617" b="-12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56198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45"/>
    </mc:Choice>
    <mc:Fallback xmlns="">
      <p:transition spd="slow" advTm="16214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1078" y="131201"/>
            <a:ext cx="7543800" cy="979903"/>
          </a:xfrm>
        </p:spPr>
        <p:txBody>
          <a:bodyPr>
            <a:normAutofit/>
          </a:bodyPr>
          <a:lstStyle/>
          <a:p>
            <a:r>
              <a:rPr lang="fr-FR" sz="6000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780559"/>
            <a:ext cx="8229600" cy="1345606"/>
          </a:xfrm>
        </p:spPr>
        <p:txBody>
          <a:bodyPr>
            <a:normAutofit/>
          </a:bodyPr>
          <a:lstStyle/>
          <a:p>
            <a:pPr marL="85795" indent="0">
              <a:buNone/>
            </a:pPr>
            <a:endParaRPr lang="fr-FR" sz="3200" dirty="0"/>
          </a:p>
          <a:p>
            <a:endParaRPr lang="fr-FR" sz="3200" dirty="0">
              <a:sym typeface="Wingdings" panose="05000000000000000000" pitchFamily="2" charset="2"/>
            </a:endParaRPr>
          </a:p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17</a:t>
            </a:fld>
            <a:endParaRPr lang="fr-FR"/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323529" y="1196752"/>
            <a:ext cx="8303146" cy="5460293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2000" dirty="0">
                <a:solidFill>
                  <a:srgbClr val="FF0000"/>
                </a:solidFill>
              </a:rPr>
              <a:t>Steam cap processes </a:t>
            </a:r>
            <a:r>
              <a:rPr lang="is-IS" sz="2000" dirty="0"/>
              <a:t>explain continued subsidence at Reykjanes in 2015-2017 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2000" dirty="0"/>
              <a:t>Geothermal fields in New Zealand </a:t>
            </a:r>
            <a:r>
              <a:rPr lang="is-IS" sz="1200" dirty="0"/>
              <a:t>(i.e. Samsonov </a:t>
            </a:r>
            <a:r>
              <a:rPr lang="is-IS" sz="1200" i="1" dirty="0"/>
              <a:t>et al., </a:t>
            </a:r>
            <a:r>
              <a:rPr lang="is-IS" sz="1200" dirty="0"/>
              <a:t>2011; Brockbank, 2011; Bromley </a:t>
            </a:r>
            <a:r>
              <a:rPr lang="is-IS" sz="1200" i="1" dirty="0"/>
              <a:t>et al.,</a:t>
            </a:r>
            <a:r>
              <a:rPr lang="is-IS" sz="1200" dirty="0"/>
              <a:t> 2015)</a:t>
            </a:r>
            <a:endParaRPr lang="is-IS" sz="1800" dirty="0"/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1800" dirty="0"/>
              <a:t>Analysis using </a:t>
            </a:r>
            <a:r>
              <a:rPr lang="is-IS" sz="1800" dirty="0">
                <a:solidFill>
                  <a:schemeClr val="accent1"/>
                </a:solidFill>
              </a:rPr>
              <a:t>ERS</a:t>
            </a:r>
            <a:r>
              <a:rPr lang="is-IS" sz="1800" dirty="0"/>
              <a:t> and </a:t>
            </a:r>
            <a:r>
              <a:rPr lang="is-IS" sz="1800" dirty="0">
                <a:solidFill>
                  <a:schemeClr val="accent1"/>
                </a:solidFill>
              </a:rPr>
              <a:t>Envisat</a:t>
            </a:r>
            <a:r>
              <a:rPr lang="is-IS" sz="1800" dirty="0"/>
              <a:t> data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1800" dirty="0"/>
              <a:t>Subsidence due to creep deformation in highly altered/compressible layers </a:t>
            </a:r>
            <a:r>
              <a:rPr lang="is-IS" sz="1800"/>
              <a:t>under slow diffusion of pressure </a:t>
            </a:r>
            <a:r>
              <a:rPr lang="is-IS" sz="1800" dirty="0"/>
              <a:t>decline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2000" dirty="0">
                <a:solidFill>
                  <a:schemeClr val="accent1"/>
                </a:solidFill>
              </a:rPr>
              <a:t>Sentinel-1</a:t>
            </a:r>
            <a:r>
              <a:rPr lang="is-IS" sz="2000" dirty="0"/>
              <a:t>  InSAR successfully captures deformation using only two years of data. Ideal location at Reykjanes (flat &amp; </a:t>
            </a:r>
            <a:r>
              <a:rPr lang="is-IS" sz="2000" dirty="0">
                <a:solidFill>
                  <a:srgbClr val="00B050"/>
                </a:solidFill>
              </a:rPr>
              <a:t>vegetation free </a:t>
            </a:r>
            <a:r>
              <a:rPr lang="is-IS" sz="2000" dirty="0"/>
              <a:t>area)</a:t>
            </a: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2000" dirty="0"/>
              <a:t>Can be used to guide re-injection to maintain reservoir pressure and preserve steam zone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 sz="2000" dirty="0"/>
          </a:p>
          <a:p>
            <a:pPr marL="91416" lvl="1" indent="-91416"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sz="2000" b="1" dirty="0"/>
              <a:t>Future: </a:t>
            </a:r>
            <a:r>
              <a:rPr lang="en-US" sz="2000" dirty="0"/>
              <a:t>Numerical modeling of deformation processes with more constraints on </a:t>
            </a:r>
            <a:r>
              <a:rPr lang="en-US" sz="2000" i="1" dirty="0">
                <a:solidFill>
                  <a:srgbClr val="0070C0"/>
                </a:solidFill>
              </a:rPr>
              <a:t>coefficient of thermal expansion </a:t>
            </a:r>
            <a:r>
              <a:rPr lang="fr-FR" sz="2000" dirty="0"/>
              <a:t>and </a:t>
            </a:r>
            <a:r>
              <a:rPr lang="fr-FR" sz="2000" i="1" dirty="0" err="1">
                <a:solidFill>
                  <a:srgbClr val="0070C0"/>
                </a:solidFill>
              </a:rPr>
              <a:t>compressibility</a:t>
            </a:r>
            <a:endParaRPr lang="en-US" sz="2000" i="1" dirty="0">
              <a:solidFill>
                <a:srgbClr val="0070C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  <a:p>
            <a:pPr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2000" dirty="0"/>
          </a:p>
        </p:txBody>
      </p:sp>
      <p:sp>
        <p:nvSpPr>
          <p:cNvPr id="8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17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816D3A9-995D-4BC6-B51E-F1B30C85BC9D}"/>
              </a:ext>
            </a:extLst>
          </p:cNvPr>
          <p:cNvSpPr txBox="1"/>
          <p:nvPr/>
        </p:nvSpPr>
        <p:spPr>
          <a:xfrm>
            <a:off x="611560" y="1753652"/>
            <a:ext cx="1800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>
                <a:latin typeface="Gill Sans Nova" panose="020B0602020104020203" pitchFamily="34" charset="0"/>
              </a:rPr>
              <a:t>Reinjection, decrease in production rate </a:t>
            </a:r>
            <a:endParaRPr lang="fr-FR" dirty="0">
              <a:latin typeface="Gill Sans Nova" panose="020B0602020104020203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CCD9C5-F926-4D26-AEF2-2B73DB0988EB}"/>
              </a:ext>
            </a:extLst>
          </p:cNvPr>
          <p:cNvSpPr txBox="1"/>
          <p:nvPr/>
        </p:nvSpPr>
        <p:spPr>
          <a:xfrm>
            <a:off x="2561866" y="1753652"/>
            <a:ext cx="1728192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>
                <a:latin typeface="Gill Sans Nova" panose="020B0602020104020203" pitchFamily="34" charset="0"/>
              </a:rPr>
              <a:t>Decreased boiling &amp; steam recharge</a:t>
            </a:r>
            <a:endParaRPr lang="fr-FR" dirty="0">
              <a:latin typeface="Gill Sans Nova" panose="020B0602020104020203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D4BE820-0002-4C63-8591-AFD7BF47973C}"/>
              </a:ext>
            </a:extLst>
          </p:cNvPr>
          <p:cNvSpPr txBox="1"/>
          <p:nvPr/>
        </p:nvSpPr>
        <p:spPr>
          <a:xfrm>
            <a:off x="4440163" y="1753652"/>
            <a:ext cx="200404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  <a:latin typeface="Gill Sans Nova" panose="020B0602020104020203" pitchFamily="34" charset="0"/>
              </a:rPr>
              <a:t>Pressure &amp; Temperature decline in steam zone</a:t>
            </a:r>
            <a:endParaRPr lang="fr-FR" dirty="0">
              <a:solidFill>
                <a:srgbClr val="FF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C1F135B-9E83-4AA6-8340-68318D61786F}"/>
              </a:ext>
            </a:extLst>
          </p:cNvPr>
          <p:cNvSpPr txBox="1"/>
          <p:nvPr/>
        </p:nvSpPr>
        <p:spPr>
          <a:xfrm>
            <a:off x="6588224" y="1753652"/>
            <a:ext cx="1800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>
                <a:latin typeface="Gill Sans Nova" panose="020B0602020104020203" pitchFamily="34" charset="0"/>
              </a:rPr>
              <a:t>Steam condensation / re-saturation</a:t>
            </a:r>
            <a:endParaRPr lang="fr-FR" dirty="0">
              <a:latin typeface="Gill Sans Nova" panose="020B0602020104020203" pitchFamily="34" charset="0"/>
            </a:endParaRP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EF82C3E-9220-44C1-8861-CA530C125AA9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2411760" y="2015262"/>
            <a:ext cx="150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49C2FD2-6863-4DB1-90F4-F80A104B94A5}"/>
              </a:ext>
            </a:extLst>
          </p:cNvPr>
          <p:cNvCxnSpPr/>
          <p:nvPr/>
        </p:nvCxnSpPr>
        <p:spPr>
          <a:xfrm>
            <a:off x="4290058" y="2007612"/>
            <a:ext cx="150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28089A5-359F-451D-ABBA-43A4CC4732FD}"/>
              </a:ext>
            </a:extLst>
          </p:cNvPr>
          <p:cNvCxnSpPr/>
          <p:nvPr/>
        </p:nvCxnSpPr>
        <p:spPr>
          <a:xfrm>
            <a:off x="6444206" y="2007612"/>
            <a:ext cx="150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34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210"/>
    </mc:Choice>
    <mc:Fallback xmlns="">
      <p:transition spd="slow" advTm="8221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196495" y="6459787"/>
            <a:ext cx="984019" cy="365126"/>
          </a:xfrm>
        </p:spPr>
        <p:txBody>
          <a:bodyPr/>
          <a:lstStyle/>
          <a:p>
            <a:fld id="{AB7D679D-D714-4022-82C0-A21B62B1311B}" type="slidenum">
              <a:rPr lang="fr-FR" smtClean="0"/>
              <a:t>18</a:t>
            </a:fld>
            <a:endParaRPr lang="fr-FR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87231" y="2608826"/>
            <a:ext cx="9085683" cy="1632681"/>
          </a:xfrm>
          <a:prstGeom prst="rect">
            <a:avLst/>
          </a:prstGeom>
        </p:spPr>
        <p:txBody>
          <a:bodyPr vert="horz" lIns="68636" tIns="34318" rIns="68636" bIns="34318" rtlCol="0" anchor="b" anchorCtr="0">
            <a:normAutofit fontScale="90000"/>
          </a:bodyPr>
          <a:lstStyle>
            <a:lvl1pPr algn="l" defTabSz="914166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b="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7330" dirty="0" err="1"/>
              <a:t>Thanks</a:t>
            </a:r>
            <a:r>
              <a:rPr lang="fr-FR" sz="7330" dirty="0"/>
              <a:t> f  r </a:t>
            </a:r>
            <a:r>
              <a:rPr lang="fr-FR" sz="7330" dirty="0" err="1"/>
              <a:t>your</a:t>
            </a:r>
            <a:r>
              <a:rPr lang="fr-FR" sz="7330" dirty="0"/>
              <a:t> attention !</a:t>
            </a:r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1531561" y="5038377"/>
            <a:ext cx="7124224" cy="1946522"/>
          </a:xfrm>
          <a:prstGeom prst="rect">
            <a:avLst/>
          </a:prstGeom>
        </p:spPr>
        <p:txBody>
          <a:bodyPr vert="horz" lIns="68636" tIns="34318" rIns="68636" bIns="34318" rtlCol="0" anchor="t" anchorCtr="0">
            <a:normAutofit/>
          </a:bodyPr>
          <a:lstStyle>
            <a:lvl1pPr marL="0" indent="0" algn="l" defTabSz="91416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083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66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249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332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415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498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579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663" indent="0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Questions ?</a:t>
            </a:r>
            <a:endParaRPr lang="fr-FR" dirty="0"/>
          </a:p>
        </p:txBody>
      </p:sp>
      <p:pic>
        <p:nvPicPr>
          <p:cNvPr id="9" name="Image 8" descr="C:\Users\mylen\Documents\Master_data_full\Figures\Gunn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94" y="404664"/>
            <a:ext cx="5122358" cy="3568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54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"/>
    </mc:Choice>
    <mc:Fallback xmlns="">
      <p:transition spd="slow" advTm="152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2961" y="286605"/>
            <a:ext cx="7543800" cy="766132"/>
          </a:xfrm>
        </p:spPr>
        <p:txBody>
          <a:bodyPr/>
          <a:lstStyle/>
          <a:p>
            <a:r>
              <a:rPr lang="fr-FR" dirty="0" err="1"/>
              <a:t>References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052738"/>
            <a:ext cx="8964488" cy="5805263"/>
          </a:xfrm>
        </p:spPr>
        <p:txBody>
          <a:bodyPr>
            <a:normAutofit fontScale="55000" lnSpcReduction="20000"/>
          </a:bodyPr>
          <a:lstStyle/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Allis, R., Bromley, C.J., Currie, S.: Update on subsidence at the </a:t>
            </a:r>
            <a:r>
              <a:rPr lang="en-US" dirty="0" err="1"/>
              <a:t>Wairakei-Tauhara</a:t>
            </a:r>
            <a:r>
              <a:rPr lang="en-US" dirty="0"/>
              <a:t> geothermal system, New Zealand, </a:t>
            </a:r>
            <a:r>
              <a:rPr lang="en-US" dirty="0" err="1"/>
              <a:t>Geothermics</a:t>
            </a:r>
            <a:r>
              <a:rPr lang="en-US" dirty="0"/>
              <a:t>, 38(1): (2009), 169-180.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Brockbank, K.; Bromley, C.J.; Glynn-Morris, T.: Overview of the </a:t>
            </a:r>
            <a:r>
              <a:rPr lang="en-US" dirty="0" err="1"/>
              <a:t>Wairakei-Tauhara</a:t>
            </a:r>
            <a:r>
              <a:rPr lang="en-US" dirty="0"/>
              <a:t> subsidence investigation program, Proceedings, 36th Workshop on Geothermal Reservoir Engineering, Stanford University, Stanford, CA (2011), p 68-74.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Bromley, C., Currie, S., Jolly, S., Mannington, W.,  2015. </a:t>
            </a:r>
            <a:r>
              <a:rPr lang="en-NZ" dirty="0"/>
              <a:t>Subsidence: an Update on New Zealand Geothermal Deformation Observations and Mechanisms. In: Proceedings World Geothermal Congress 2015, Melbourne, Australia. pp 9</a:t>
            </a:r>
            <a:endParaRPr lang="en-US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Hole, J.K., Bromley, C.J., Stevens, N., </a:t>
            </a:r>
            <a:r>
              <a:rPr lang="en-US" dirty="0" err="1"/>
              <a:t>Wadge</a:t>
            </a:r>
            <a:r>
              <a:rPr lang="en-US" dirty="0"/>
              <a:t>, G.: Subsidence in the geothermal fields of the Taupo Volcanic Zone, New Zealand from 1996 to 2005 measured by </a:t>
            </a:r>
            <a:r>
              <a:rPr lang="en-US" dirty="0" err="1"/>
              <a:t>InSAR</a:t>
            </a:r>
            <a:r>
              <a:rPr lang="en-US" dirty="0"/>
              <a:t>, Journal of Volcanology and Geothermal Research, 166(3/4): (2007), 125-146.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Samsonov</a:t>
            </a:r>
            <a:r>
              <a:rPr lang="en-US" dirty="0"/>
              <a:t>, S., Beavan, J., Gonzalez, P.J., </a:t>
            </a:r>
            <a:r>
              <a:rPr lang="en-US" dirty="0" err="1"/>
              <a:t>Tiampo</a:t>
            </a:r>
            <a:r>
              <a:rPr lang="en-US" dirty="0"/>
              <a:t>, K., Fernandez, J.: Ground deformation in the Taupo Volcanic Zone, New Zealand, observed by ALOS PALSAR interferometry, Geophysics Journal International, 187, (2011), 147 – 160.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Clifton, A., 2003. Fracture populations on the Reykjanes Peninsula, Iceland: Comparison with experimental clay models of oblique rifting. In: Journal of geophysical research, Vol, 108, NO. B2, 2074, doi:10.1029/2001JB000635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Drouin, V., </a:t>
            </a:r>
            <a:r>
              <a:rPr lang="en-US" dirty="0" err="1"/>
              <a:t>Sigmundsson</a:t>
            </a:r>
            <a:r>
              <a:rPr lang="en-US" dirty="0"/>
              <a:t>, F., </a:t>
            </a:r>
            <a:r>
              <a:rPr lang="en-US" dirty="0" err="1"/>
              <a:t>Verhagen</a:t>
            </a:r>
            <a:r>
              <a:rPr lang="en-US" dirty="0"/>
              <a:t>, S., </a:t>
            </a:r>
            <a:r>
              <a:rPr lang="en-US" dirty="0" err="1"/>
              <a:t>Ofeigsson</a:t>
            </a:r>
            <a:r>
              <a:rPr lang="en-US" dirty="0"/>
              <a:t>, B.G., </a:t>
            </a:r>
            <a:r>
              <a:rPr lang="en-US" dirty="0" err="1"/>
              <a:t>Spaans</a:t>
            </a:r>
            <a:r>
              <a:rPr lang="en-US" dirty="0"/>
              <a:t>, K., </a:t>
            </a:r>
            <a:r>
              <a:rPr lang="en-US" dirty="0" err="1"/>
              <a:t>Hreinsdottir</a:t>
            </a:r>
            <a:r>
              <a:rPr lang="en-US" dirty="0"/>
              <a:t>, S., 2017. Deformation at Krafla and </a:t>
            </a:r>
            <a:r>
              <a:rPr lang="en-US" dirty="0" err="1"/>
              <a:t>Bjarnaflag</a:t>
            </a:r>
            <a:r>
              <a:rPr lang="en-US" dirty="0"/>
              <a:t> geothermal areas, Northern </a:t>
            </a:r>
            <a:r>
              <a:rPr lang="en-US" dirty="0" err="1"/>
              <a:t>Vocanic</a:t>
            </a:r>
            <a:r>
              <a:rPr lang="en-US" dirty="0"/>
              <a:t> Zone of Iceland, 1993-2003. In: Journal of Volcanology and Geothermal Research 344. 92-105. 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it-IT" dirty="0"/>
              <a:t>Ferretti, A., Monti-Guarnieri, A., Prati, C., Rocca, F., 2007. </a:t>
            </a:r>
            <a:r>
              <a:rPr lang="en-US" dirty="0" err="1"/>
              <a:t>InSAR</a:t>
            </a:r>
            <a:r>
              <a:rPr lang="en-US" dirty="0"/>
              <a:t> Principles: Guidelines for SAR Interferometry Processing and Interpretation. European Space Agency.  TM-19. ISBN: 92-9092-233-8  ISSN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s-ES" dirty="0" err="1"/>
              <a:t>Fialko,Y</a:t>
            </a:r>
            <a:r>
              <a:rPr lang="es-ES" dirty="0"/>
              <a:t>., </a:t>
            </a:r>
            <a:r>
              <a:rPr lang="es-ES" dirty="0" err="1"/>
              <a:t>Khazan,Y</a:t>
            </a:r>
            <a:r>
              <a:rPr lang="es-ES" dirty="0"/>
              <a:t>., </a:t>
            </a:r>
            <a:r>
              <a:rPr lang="es-ES" dirty="0" err="1"/>
              <a:t>Simons,M</a:t>
            </a:r>
            <a:r>
              <a:rPr lang="es-ES" dirty="0"/>
              <a:t>., 2001. </a:t>
            </a:r>
            <a:r>
              <a:rPr lang="en-US" dirty="0"/>
              <a:t>Deformation due to a pressurized horizontal circular crack in an elastic half-space, with applications to volcano geodesy, Geophysical Journal International, 146, 181–190.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Friðleifsson</a:t>
            </a:r>
            <a:r>
              <a:rPr lang="en-US" dirty="0"/>
              <a:t>, G.Ó., Sigurdsson, Ó., </a:t>
            </a:r>
            <a:r>
              <a:rPr lang="en-US" dirty="0" err="1"/>
              <a:t>Thorbjörnsson</a:t>
            </a:r>
            <a:r>
              <a:rPr lang="en-US" dirty="0"/>
              <a:t>, D., </a:t>
            </a:r>
            <a:r>
              <a:rPr lang="en-US" dirty="0" err="1"/>
              <a:t>Karlsdottir</a:t>
            </a:r>
            <a:r>
              <a:rPr lang="en-US" dirty="0"/>
              <a:t>, R., </a:t>
            </a:r>
            <a:r>
              <a:rPr lang="en-US" dirty="0" err="1"/>
              <a:t>Gilason</a:t>
            </a:r>
            <a:r>
              <a:rPr lang="en-US" dirty="0"/>
              <a:t>, Th., 2014. Preparation for drilling well IDDP-2 at Reykjanes. In: </a:t>
            </a:r>
            <a:r>
              <a:rPr lang="en-US" dirty="0" err="1"/>
              <a:t>Geothermics</a:t>
            </a:r>
            <a:r>
              <a:rPr lang="en-US" dirty="0"/>
              <a:t> 49. P119-126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Im</a:t>
            </a:r>
            <a:r>
              <a:rPr lang="en-US" dirty="0"/>
              <a:t>, K., </a:t>
            </a:r>
            <a:r>
              <a:rPr lang="en-US" dirty="0" err="1"/>
              <a:t>Elsworth</a:t>
            </a:r>
            <a:r>
              <a:rPr lang="en-US" dirty="0"/>
              <a:t>, D., </a:t>
            </a:r>
            <a:r>
              <a:rPr lang="en-US" dirty="0" err="1"/>
              <a:t>Guglielmi</a:t>
            </a:r>
            <a:r>
              <a:rPr lang="en-US" dirty="0"/>
              <a:t>, Y., Mattioli, G.S., 2017. Geodetic imaging of thermal deformation in geothermal reservoirs – production, depletion and fault reactivation. In: Journal of Volcanology and Geothermal Research (unpublished). 13p 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Þorvaldsson</a:t>
            </a:r>
            <a:r>
              <a:rPr lang="en-US" dirty="0"/>
              <a:t>, L., </a:t>
            </a:r>
            <a:r>
              <a:rPr lang="en-US" dirty="0" err="1"/>
              <a:t>Arnaldsson</a:t>
            </a:r>
            <a:r>
              <a:rPr lang="en-US" dirty="0"/>
              <a:t>, A., 2017. </a:t>
            </a:r>
            <a:r>
              <a:rPr lang="en-US" dirty="0" err="1"/>
              <a:t>Svartsengi-Reykjanes</a:t>
            </a:r>
            <a:r>
              <a:rPr lang="en-US" dirty="0"/>
              <a:t>. </a:t>
            </a:r>
            <a:r>
              <a:rPr lang="en-US" dirty="0" err="1"/>
              <a:t>Vinnslueftirlit</a:t>
            </a:r>
            <a:r>
              <a:rPr lang="en-US" dirty="0"/>
              <a:t> </a:t>
            </a:r>
            <a:r>
              <a:rPr lang="en-US" dirty="0" err="1"/>
              <a:t>fyrir</a:t>
            </a:r>
            <a:r>
              <a:rPr lang="en-US" dirty="0"/>
              <a:t> </a:t>
            </a:r>
            <a:r>
              <a:rPr lang="en-US" dirty="0" err="1"/>
              <a:t>árið</a:t>
            </a:r>
            <a:r>
              <a:rPr lang="en-US" dirty="0"/>
              <a:t> 2016. </a:t>
            </a:r>
            <a:r>
              <a:rPr lang="en-US" dirty="0" err="1"/>
              <a:t>Vatnaskil</a:t>
            </a:r>
            <a:r>
              <a:rPr lang="en-US" dirty="0"/>
              <a:t> report for HS </a:t>
            </a:r>
            <a:r>
              <a:rPr lang="en-US" dirty="0" err="1"/>
              <a:t>Orka</a:t>
            </a:r>
            <a:r>
              <a:rPr lang="en-US" dirty="0"/>
              <a:t>. 54p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Mogi, K. 1958. Relations between the eruptions of various volcanoes and the deformations of the ground surfaces around them. In: Bulletin of the Earthquake Research Institute, Tokyo, 36, 99-134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Khodayar</a:t>
            </a:r>
            <a:r>
              <a:rPr lang="en-US" dirty="0"/>
              <a:t>, M., Nielson, S., </a:t>
            </a:r>
            <a:r>
              <a:rPr lang="en-US" dirty="0" err="1"/>
              <a:t>Hickson</a:t>
            </a:r>
            <a:r>
              <a:rPr lang="en-US" dirty="0"/>
              <a:t>, C., </a:t>
            </a:r>
            <a:r>
              <a:rPr lang="en-US" dirty="0" err="1"/>
              <a:t>Gudnason</a:t>
            </a:r>
            <a:r>
              <a:rPr lang="en-US" dirty="0"/>
              <a:t>, E.A., </a:t>
            </a:r>
            <a:r>
              <a:rPr lang="en-US" dirty="0" err="1"/>
              <a:t>Hardarson</a:t>
            </a:r>
            <a:r>
              <a:rPr lang="en-US" dirty="0"/>
              <a:t>, B.S., </a:t>
            </a:r>
            <a:r>
              <a:rPr lang="en-US" dirty="0" err="1"/>
              <a:t>Gudmundsottir</a:t>
            </a:r>
            <a:r>
              <a:rPr lang="en-US" dirty="0"/>
              <a:t>, V., </a:t>
            </a:r>
            <a:r>
              <a:rPr lang="en-US" dirty="0" err="1"/>
              <a:t>Halldorsdottir</a:t>
            </a:r>
            <a:r>
              <a:rPr lang="en-US" dirty="0"/>
              <a:t>, S., </a:t>
            </a:r>
            <a:r>
              <a:rPr lang="en-US" dirty="0" err="1"/>
              <a:t>Oskarsson</a:t>
            </a:r>
            <a:r>
              <a:rPr lang="en-US" dirty="0"/>
              <a:t>, F., </a:t>
            </a:r>
            <a:r>
              <a:rPr lang="en-US" dirty="0" err="1"/>
              <a:t>Weisenberger</a:t>
            </a:r>
            <a:r>
              <a:rPr lang="en-US" dirty="0"/>
              <a:t>, T.B., </a:t>
            </a:r>
            <a:r>
              <a:rPr lang="en-US" dirty="0" err="1"/>
              <a:t>Bjornsson</a:t>
            </a:r>
            <a:r>
              <a:rPr lang="en-US" dirty="0"/>
              <a:t>, S., 2016. The 2016 Conceptual Model of </a:t>
            </a:r>
            <a:r>
              <a:rPr lang="en-US" dirty="0" err="1"/>
              <a:t>Reykjanes</a:t>
            </a:r>
            <a:r>
              <a:rPr lang="en-US" dirty="0"/>
              <a:t> Geothermal System, SW Iceland. ISOR Report. Project No: 15-0230. 110p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Okada, Y. 1985. Surface deformation due to shear and tensile faults in a </a:t>
            </a:r>
            <a:r>
              <a:rPr lang="en-US" dirty="0" err="1"/>
              <a:t>halfspace</a:t>
            </a:r>
            <a:r>
              <a:rPr lang="en-US" dirty="0"/>
              <a:t>, Bull. </a:t>
            </a:r>
            <a:r>
              <a:rPr lang="en-US" dirty="0" err="1"/>
              <a:t>Seismol</a:t>
            </a:r>
            <a:r>
              <a:rPr lang="en-US" dirty="0"/>
              <a:t>. Soc. Am., 75, 1135–1154. </a:t>
            </a:r>
            <a:endParaRPr lang="fr-FR" dirty="0"/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/>
              <a:t>Parks, M., </a:t>
            </a:r>
            <a:r>
              <a:rPr lang="en-US" dirty="0" err="1"/>
              <a:t>Sigmundsson</a:t>
            </a:r>
            <a:r>
              <a:rPr lang="en-US" dirty="0"/>
              <a:t>, F., Sigurdsson, O., Hopper, A., </a:t>
            </a:r>
            <a:r>
              <a:rPr lang="en-US" dirty="0" err="1"/>
              <a:t>Hreinsdóttir</a:t>
            </a:r>
            <a:r>
              <a:rPr lang="en-US" dirty="0"/>
              <a:t>, S., </a:t>
            </a:r>
            <a:r>
              <a:rPr lang="en-US" dirty="0" err="1"/>
              <a:t>Ófeigsson</a:t>
            </a:r>
            <a:r>
              <a:rPr lang="en-US" dirty="0"/>
              <a:t>, B., </a:t>
            </a:r>
            <a:r>
              <a:rPr lang="en-US" dirty="0" err="1"/>
              <a:t>Ófeigsson</a:t>
            </a:r>
            <a:r>
              <a:rPr lang="en-US" dirty="0"/>
              <a:t>, K.,  2018i,Deformation due to geothermal exploitation at </a:t>
            </a:r>
            <a:r>
              <a:rPr lang="en-US" dirty="0" err="1"/>
              <a:t>Reykjanes</a:t>
            </a:r>
            <a:r>
              <a:rPr lang="en-US" dirty="0"/>
              <a:t>, Iceland,  J. </a:t>
            </a:r>
            <a:r>
              <a:rPr lang="en-US" dirty="0" err="1"/>
              <a:t>Volcanol</a:t>
            </a:r>
            <a:r>
              <a:rPr lang="en-US" dirty="0"/>
              <a:t>. </a:t>
            </a:r>
            <a:r>
              <a:rPr lang="en-US" dirty="0" err="1"/>
              <a:t>Geotherm</a:t>
            </a:r>
            <a:r>
              <a:rPr lang="en-US" dirty="0"/>
              <a:t>. Res., </a:t>
            </a:r>
            <a:r>
              <a:rPr lang="en-US" dirty="0" err="1"/>
              <a:t>pp</a:t>
            </a:r>
            <a:r>
              <a:rPr lang="en-US" dirty="0"/>
              <a:t> 12. (Received paper).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Reinsch</a:t>
            </a:r>
            <a:r>
              <a:rPr lang="en-US" dirty="0"/>
              <a:t>, T., </a:t>
            </a:r>
            <a:r>
              <a:rPr lang="en-US" dirty="0" err="1"/>
              <a:t>Liotta</a:t>
            </a:r>
            <a:r>
              <a:rPr lang="en-US" dirty="0"/>
              <a:t>, D., </a:t>
            </a:r>
            <a:r>
              <a:rPr lang="en-US" dirty="0" err="1"/>
              <a:t>Hersir</a:t>
            </a:r>
            <a:r>
              <a:rPr lang="en-US" dirty="0"/>
              <a:t>, G.P., 2016. Physical properties of rock at reservoir conditions. In: IMAGE Public Report nr D3-03. Version 2016.11.04. 70p</a:t>
            </a:r>
          </a:p>
          <a:p>
            <a:pPr>
              <a:spcBef>
                <a:spcPts val="200"/>
              </a:spcBef>
              <a:spcAft>
                <a:spcPts val="500"/>
              </a:spcAft>
            </a:pPr>
            <a:r>
              <a:rPr lang="en-US" dirty="0" err="1"/>
              <a:t>Wortham</a:t>
            </a:r>
            <a:r>
              <a:rPr lang="en-US" dirty="0"/>
              <a:t>, CB., 2014. Vector deformation time-series from </a:t>
            </a:r>
            <a:r>
              <a:rPr lang="en-US" dirty="0" err="1"/>
              <a:t>spaceborne</a:t>
            </a:r>
            <a:r>
              <a:rPr lang="en-US" dirty="0"/>
              <a:t> motion compensation </a:t>
            </a:r>
            <a:r>
              <a:rPr lang="en-US" dirty="0" err="1"/>
              <a:t>insar</a:t>
            </a:r>
            <a:r>
              <a:rPr lang="en-US" dirty="0"/>
              <a:t> processors. In: A dissertation submitted to the department of electrical engineering. </a:t>
            </a:r>
            <a:r>
              <a:rPr lang="en-US" dirty="0" err="1"/>
              <a:t>Standford</a:t>
            </a:r>
            <a:r>
              <a:rPr lang="en-US" dirty="0"/>
              <a:t> University,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19</a:t>
            </a:fld>
            <a:endParaRPr lang="fr-FR"/>
          </a:p>
        </p:txBody>
      </p:sp>
      <p:sp>
        <p:nvSpPr>
          <p:cNvPr id="5" name="Espace réservé du numéro de diapositive 2"/>
          <p:cNvSpPr txBox="1">
            <a:spLocks/>
          </p:cNvSpPr>
          <p:nvPr/>
        </p:nvSpPr>
        <p:spPr>
          <a:xfrm>
            <a:off x="8196495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19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0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"/>
    </mc:Choice>
    <mc:Fallback xmlns="">
      <p:transition spd="slow" advTm="62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1702" y="6448"/>
            <a:ext cx="7543800" cy="871779"/>
          </a:xfrm>
        </p:spPr>
        <p:txBody>
          <a:bodyPr/>
          <a:lstStyle/>
          <a:p>
            <a:r>
              <a:rPr lang="fr-FR" dirty="0" err="1"/>
              <a:t>Highlights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49863" y="1350954"/>
            <a:ext cx="7882579" cy="1924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488" indent="-214488">
              <a:buFont typeface="Arial" panose="020B0604020202020204" pitchFamily="34" charset="0"/>
              <a:buChar char="•"/>
            </a:pPr>
            <a:r>
              <a:rPr lang="en-US" sz="1800" dirty="0"/>
              <a:t>Creation of average displacement maps from time series analysis of ground deformation using Sentinel-1 SAR data </a:t>
            </a:r>
          </a:p>
          <a:p>
            <a:pPr marL="214488" indent="-214488">
              <a:buFont typeface="Arial" panose="020B0604020202020204" pitchFamily="34" charset="0"/>
              <a:buChar char="•"/>
            </a:pPr>
            <a:r>
              <a:rPr lang="en-US" sz="1800" dirty="0"/>
              <a:t>Determination of the characteristics of the deformation source at depth using probabilistic inversion</a:t>
            </a:r>
          </a:p>
          <a:p>
            <a:pPr marL="214488" indent="-214488">
              <a:buFont typeface="Arial" panose="020B0604020202020204" pitchFamily="34" charset="0"/>
              <a:buChar char="•"/>
            </a:pPr>
            <a:r>
              <a:rPr lang="en-US" sz="1800" dirty="0"/>
              <a:t>Models of deformation processes within a steam zone using pressure and temperature data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>
                <a:solidFill>
                  <a:schemeClr val="accent2">
                    <a:lumMod val="75000"/>
                  </a:schemeClr>
                </a:solidFill>
              </a:rPr>
              <a:t>2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Image 8" descr="C:\Users\mylen\Documents\Master_data_full\Figures\s1-picture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02" b="19819"/>
          <a:stretch/>
        </p:blipFill>
        <p:spPr bwMode="auto">
          <a:xfrm>
            <a:off x="107505" y="3789044"/>
            <a:ext cx="8568953" cy="26527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ZoneTexte 9"/>
          <p:cNvSpPr txBox="1"/>
          <p:nvPr/>
        </p:nvSpPr>
        <p:spPr>
          <a:xfrm>
            <a:off x="2776397" y="3855561"/>
            <a:ext cx="4027853" cy="292418"/>
          </a:xfrm>
          <a:prstGeom prst="rect">
            <a:avLst/>
          </a:prstGeom>
          <a:noFill/>
        </p:spPr>
        <p:txBody>
          <a:bodyPr wrap="square" lIns="76230" tIns="38115" rIns="76230" bIns="38115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+mj-lt"/>
              </a:rPr>
              <a:t>Sentinel-1. </a:t>
            </a:r>
            <a:r>
              <a:rPr lang="fr-FR" i="1" dirty="0">
                <a:solidFill>
                  <a:schemeClr val="bg1"/>
                </a:solidFill>
                <a:latin typeface="+mj-lt"/>
              </a:rPr>
              <a:t>Source : </a:t>
            </a:r>
            <a:r>
              <a:rPr lang="fr-FR" i="1" dirty="0" err="1">
                <a:solidFill>
                  <a:schemeClr val="bg1"/>
                </a:solidFill>
                <a:latin typeface="+mj-lt"/>
              </a:rPr>
              <a:t>European</a:t>
            </a:r>
            <a:r>
              <a:rPr lang="fr-FR" i="1" dirty="0">
                <a:solidFill>
                  <a:schemeClr val="bg1"/>
                </a:solidFill>
                <a:latin typeface="+mj-lt"/>
              </a:rPr>
              <a:t> </a:t>
            </a:r>
            <a:r>
              <a:rPr lang="fr-FR" i="1" dirty="0" err="1">
                <a:solidFill>
                  <a:schemeClr val="bg1"/>
                </a:solidFill>
                <a:latin typeface="+mj-lt"/>
              </a:rPr>
              <a:t>Space</a:t>
            </a:r>
            <a:r>
              <a:rPr lang="fr-FR" i="1" dirty="0">
                <a:solidFill>
                  <a:schemeClr val="bg1"/>
                </a:solidFill>
                <a:latin typeface="+mj-lt"/>
              </a:rPr>
              <a:t> Agency (ESA)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516218" y="6157081"/>
            <a:ext cx="1989697" cy="284750"/>
          </a:xfrm>
          <a:prstGeom prst="rect">
            <a:avLst/>
          </a:prstGeom>
          <a:noFill/>
        </p:spPr>
        <p:txBody>
          <a:bodyPr wrap="none" lIns="68636" tIns="34318" rIns="68636" bIns="34318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Source :</a:t>
            </a:r>
            <a:r>
              <a:rPr lang="fr-FR" dirty="0" err="1">
                <a:solidFill>
                  <a:schemeClr val="bg1"/>
                </a:solidFill>
              </a:rPr>
              <a:t>Mylene</a:t>
            </a:r>
            <a:r>
              <a:rPr lang="fr-FR" dirty="0">
                <a:solidFill>
                  <a:schemeClr val="bg1"/>
                </a:solidFill>
              </a:rPr>
              <a:t> Receveur</a:t>
            </a:r>
          </a:p>
        </p:txBody>
      </p:sp>
    </p:spTree>
    <p:extLst>
      <p:ext uri="{BB962C8B-B14F-4D97-AF65-F5344CB8AC3E}">
        <p14:creationId xmlns:p14="http://schemas.microsoft.com/office/powerpoint/2010/main" val="241706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30"/>
    </mc:Choice>
    <mc:Fallback xmlns="">
      <p:transition spd="slow" advTm="6133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F:\Islande\Master\Master_data_full\Paper\Figures\Figure_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6" t="50653" r="4405" b="2587"/>
          <a:stretch/>
        </p:blipFill>
        <p:spPr bwMode="auto">
          <a:xfrm>
            <a:off x="4788024" y="1281579"/>
            <a:ext cx="3744416" cy="364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:\Islande\Master\Master_data_full\Paper\Figures\Figure_5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" t="50653" r="51884" b="2587"/>
          <a:stretch/>
        </p:blipFill>
        <p:spPr bwMode="auto">
          <a:xfrm>
            <a:off x="395539" y="1281579"/>
            <a:ext cx="3744415" cy="364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F:\Islande\Master\Master_data_full\Paper\Figures\Figure_6_v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9" t="54161" r="7793" b="4218"/>
          <a:stretch/>
        </p:blipFill>
        <p:spPr bwMode="auto">
          <a:xfrm>
            <a:off x="395537" y="4818732"/>
            <a:ext cx="8352928" cy="2066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70657"/>
                  </p:ext>
                </p:extLst>
              </p:nvPr>
            </p:nvGraphicFramePr>
            <p:xfrm>
              <a:off x="5292080" y="476672"/>
              <a:ext cx="2736304" cy="720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29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fr-FR" sz="12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/>
                                    </a:rPr>
                                    <m:t>[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𝐸</m:t>
                                  </m:r>
                                </m:sub>
                              </m:sSub>
                              <m:r>
                                <a:rPr lang="fr-FR" sz="1200" b="0" i="1" smtClean="0">
                                  <a:latin typeface="Cambria Math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200" dirty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;</a:t>
                          </a:r>
                          <a:r>
                            <a:rPr lang="fr-FR" sz="1200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𝑈𝑝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200" dirty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]</a:t>
                          </a: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2923">
                    <a:tc>
                      <a:txBody>
                        <a:bodyPr/>
                        <a:lstStyle/>
                        <a:p>
                          <a:pPr marL="0" marR="0" indent="0" algn="l" defTabSz="1217889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200" dirty="0">
                              <a:effectLst/>
                              <a:latin typeface="Calibri"/>
                              <a:ea typeface="Calibri"/>
                              <a:cs typeface="Times New Roman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200" b="1" i="1" smtClean="0">
                                      <a:latin typeface="Cambria Math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155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[0.060,  0.246, </a:t>
                          </a:r>
                          <a:r>
                            <a:rPr lang="en-US" sz="12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1.617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]</a:t>
                          </a:r>
                          <a:endParaRPr lang="fr-FR" sz="1200" b="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SimSun"/>
                            <a:cs typeface="Angsana New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4234">
                    <a:tc>
                      <a:txBody>
                        <a:bodyPr/>
                        <a:lstStyle/>
                        <a:p>
                          <a:pPr marL="0" marR="0" indent="0" algn="l" defTabSz="1217889" rtl="0" eaLnBrk="1" fontAlgn="auto" latinLnBrk="0" hangingPunct="1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16</m:t>
                                  </m:r>
                                </m:sub>
                              </m:sSub>
                            </m:oMath>
                          </a14:m>
                          <a:r>
                            <a:rPr lang="fr-FR" sz="1200" dirty="0">
                              <a:effectLst/>
                              <a:latin typeface="+mn-lt"/>
                              <a:ea typeface="Calibri"/>
                              <a:cs typeface="Times New Roman"/>
                            </a:rPr>
                            <a:t> -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fr-F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fr-FR" sz="1200" b="1" i="1" smtClean="0">
                                          <a:latin typeface="Cambria Math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𝑇</m:t>
                                  </m:r>
                                  <m:r>
                                    <a:rPr lang="fr-FR" sz="1200" b="0" i="1" smtClean="0">
                                      <a:latin typeface="Cambria Math"/>
                                    </a:rPr>
                                    <m:t>155</m:t>
                                  </m:r>
                                </m:sub>
                              </m:sSub>
                            </m:oMath>
                          </a14:m>
                          <a:endParaRPr lang="fr-FR" sz="1200" dirty="0">
                            <a:effectLst/>
                            <a:latin typeface="+mn-lt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[</a:t>
                          </a:r>
                          <a:r>
                            <a:rPr lang="en-US" sz="12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-1.149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, -0.001,</a:t>
                          </a:r>
                          <a:r>
                            <a:rPr lang="en-US" sz="1200" b="0" baseline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 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0.043]</a:t>
                          </a:r>
                          <a:endParaRPr lang="fr-FR" sz="1200" b="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SimSun"/>
                            <a:cs typeface="Angsana New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au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970657"/>
                  </p:ext>
                </p:extLst>
              </p:nvPr>
            </p:nvGraphicFramePr>
            <p:xfrm>
              <a:off x="5292080" y="476672"/>
              <a:ext cx="2736304" cy="72008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00811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81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5292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 </a:t>
                          </a:r>
                          <a:endParaRPr lang="fr-FR" sz="1200" dirty="0">
                            <a:effectLst/>
                            <a:latin typeface="Calibri"/>
                            <a:ea typeface="Calibri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58451" t="-9524" r="-1761" b="-214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52923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606" t="-109524" r="-175152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[0.060,  0.246, </a:t>
                          </a:r>
                          <a:r>
                            <a:rPr lang="en-US" sz="12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1.617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]</a:t>
                          </a:r>
                          <a:endParaRPr lang="fr-FR" sz="1200" b="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SimSun"/>
                            <a:cs typeface="Angsana New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4234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606" t="-251429" r="-175152" b="-3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5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[</a:t>
                          </a:r>
                          <a:r>
                            <a:rPr lang="en-US" sz="12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-1.149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, -0.001,</a:t>
                          </a:r>
                          <a:r>
                            <a:rPr lang="en-US" sz="1200" b="0" baseline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 </a:t>
                          </a:r>
                          <a:r>
                            <a:rPr lang="en-US" sz="1200" b="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Angsana New"/>
                            </a:rPr>
                            <a:t>0.043]</a:t>
                          </a:r>
                          <a:endParaRPr lang="fr-FR" sz="1200" b="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SimSun"/>
                            <a:cs typeface="Angsana New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Rectangle 8"/>
          <p:cNvSpPr/>
          <p:nvPr/>
        </p:nvSpPr>
        <p:spPr>
          <a:xfrm>
            <a:off x="780574" y="708942"/>
            <a:ext cx="2901986" cy="192417"/>
          </a:xfrm>
          <a:prstGeom prst="rect">
            <a:avLst/>
          </a:prstGeom>
        </p:spPr>
        <p:txBody>
          <a:bodyPr wrap="square" lIns="68636" tIns="34318" rIns="68636" bIns="34318">
            <a:spAutoFit/>
          </a:bodyPr>
          <a:lstStyle/>
          <a:p>
            <a:endParaRPr lang="fr-FR" sz="800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511618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-27980" y="529826"/>
            <a:ext cx="8560420" cy="450902"/>
          </a:xfrm>
        </p:spPr>
        <p:txBody>
          <a:bodyPr>
            <a:normAutofit/>
          </a:bodyPr>
          <a:lstStyle/>
          <a:p>
            <a:r>
              <a:rPr lang="fr-FR" sz="2100" i="1" dirty="0" err="1"/>
              <a:t>Near</a:t>
            </a:r>
            <a:r>
              <a:rPr lang="fr-FR" sz="2100" i="1" dirty="0"/>
              <a:t>-vertical and </a:t>
            </a:r>
            <a:r>
              <a:rPr lang="fr-FR" sz="2100" i="1" dirty="0" err="1"/>
              <a:t>near-east</a:t>
            </a:r>
            <a:r>
              <a:rPr lang="fr-FR" sz="2100" i="1" dirty="0"/>
              <a:t> </a:t>
            </a:r>
            <a:r>
              <a:rPr lang="fr-FR" sz="2100" i="1" dirty="0" err="1"/>
              <a:t>displacements</a:t>
            </a:r>
            <a:r>
              <a:rPr lang="fr-FR" sz="2100" i="1" dirty="0"/>
              <a:t> </a:t>
            </a:r>
            <a:endParaRPr lang="en-US" sz="2100" i="1" dirty="0"/>
          </a:p>
        </p:txBody>
      </p:sp>
      <p:sp>
        <p:nvSpPr>
          <p:cNvPr id="17" name="Espace réservé du numéro de diapositive 3"/>
          <p:cNvSpPr txBox="1">
            <a:spLocks/>
          </p:cNvSpPr>
          <p:nvPr/>
        </p:nvSpPr>
        <p:spPr>
          <a:xfrm>
            <a:off x="13522535" y="6558521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457200" rtl="0" eaLnBrk="1" latinLnBrk="0" hangingPunct="1">
              <a:defRPr sz="139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205690-1ADD-48AE-8089-4A072341A19F}" type="slidenum">
              <a:rPr lang="fr-FR"/>
              <a:pPr/>
              <a:t>20</a:t>
            </a:fld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743628" y="1628800"/>
            <a:ext cx="1500780" cy="284750"/>
          </a:xfrm>
          <a:prstGeom prst="rect">
            <a:avLst/>
          </a:prstGeom>
          <a:solidFill>
            <a:schemeClr val="bg1"/>
          </a:solidFill>
        </p:spPr>
        <p:txBody>
          <a:bodyPr wrap="none" lIns="68636" tIns="34318" rIns="68636" bIns="34318" rtlCol="0">
            <a:spAutoFit/>
          </a:bodyPr>
          <a:lstStyle/>
          <a:p>
            <a:r>
              <a:rPr lang="fr-FR" dirty="0" err="1"/>
              <a:t>Near-east</a:t>
            </a:r>
            <a:r>
              <a:rPr lang="fr-FR" dirty="0"/>
              <a:t> (mm/</a:t>
            </a:r>
            <a:r>
              <a:rPr lang="fr-FR" dirty="0" err="1"/>
              <a:t>yr</a:t>
            </a:r>
            <a:r>
              <a:rPr lang="fr-FR" dirty="0"/>
              <a:t>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051722" y="1628800"/>
            <a:ext cx="1731997" cy="284750"/>
          </a:xfrm>
          <a:prstGeom prst="rect">
            <a:avLst/>
          </a:prstGeom>
          <a:solidFill>
            <a:schemeClr val="bg1"/>
          </a:solidFill>
        </p:spPr>
        <p:txBody>
          <a:bodyPr wrap="none" lIns="68636" tIns="34318" rIns="68636" bIns="34318" rtlCol="0">
            <a:spAutoFit/>
          </a:bodyPr>
          <a:lstStyle/>
          <a:p>
            <a:r>
              <a:rPr lang="fr-FR" dirty="0" err="1"/>
              <a:t>Near</a:t>
            </a:r>
            <a:r>
              <a:rPr lang="fr-FR" dirty="0"/>
              <a:t>-vertical (mm/</a:t>
            </a:r>
            <a:r>
              <a:rPr lang="fr-FR" dirty="0" err="1"/>
              <a:t>yr</a:t>
            </a:r>
            <a:r>
              <a:rPr lang="fr-FR" dirty="0"/>
              <a:t>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231567" y="6186884"/>
            <a:ext cx="805462" cy="253972"/>
          </a:xfrm>
          <a:prstGeom prst="rect">
            <a:avLst/>
          </a:prstGeom>
          <a:noFill/>
        </p:spPr>
        <p:txBody>
          <a:bodyPr wrap="none" lIns="68636" tIns="34318" rIns="68636" bIns="34318" rtlCol="0">
            <a:spAutoFit/>
          </a:bodyPr>
          <a:lstStyle/>
          <a:p>
            <a:r>
              <a:rPr lang="fr-FR" sz="1200" dirty="0"/>
              <a:t>-25 mm/</a:t>
            </a:r>
            <a:r>
              <a:rPr lang="fr-FR" sz="1200" dirty="0" err="1"/>
              <a:t>yr</a:t>
            </a:r>
            <a:endParaRPr lang="fr-FR" sz="1200" dirty="0"/>
          </a:p>
        </p:txBody>
      </p:sp>
      <p:sp>
        <p:nvSpPr>
          <p:cNvPr id="23" name="ZoneTexte 22"/>
          <p:cNvSpPr txBox="1"/>
          <p:nvPr/>
        </p:nvSpPr>
        <p:spPr>
          <a:xfrm>
            <a:off x="5607074" y="5170137"/>
            <a:ext cx="757372" cy="253972"/>
          </a:xfrm>
          <a:prstGeom prst="rect">
            <a:avLst/>
          </a:prstGeom>
          <a:noFill/>
        </p:spPr>
        <p:txBody>
          <a:bodyPr wrap="none" lIns="68636" tIns="34318" rIns="68636" bIns="34318" rtlCol="0">
            <a:spAutoFit/>
          </a:bodyPr>
          <a:lstStyle/>
          <a:p>
            <a:r>
              <a:rPr lang="fr-FR" sz="1200" dirty="0"/>
              <a:t>+4 mm/</a:t>
            </a:r>
            <a:r>
              <a:rPr lang="fr-FR" sz="1200" dirty="0" err="1"/>
              <a:t>yr</a:t>
            </a:r>
            <a:endParaRPr lang="fr-FR" sz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7294295" y="6189446"/>
            <a:ext cx="805462" cy="253972"/>
          </a:xfrm>
          <a:prstGeom prst="rect">
            <a:avLst/>
          </a:prstGeom>
          <a:noFill/>
        </p:spPr>
        <p:txBody>
          <a:bodyPr wrap="none" lIns="68636" tIns="34318" rIns="68636" bIns="34318" rtlCol="0">
            <a:spAutoFit/>
          </a:bodyPr>
          <a:lstStyle/>
          <a:p>
            <a:r>
              <a:rPr lang="fr-FR" sz="1200" dirty="0"/>
              <a:t>-10 mm/</a:t>
            </a:r>
            <a:r>
              <a:rPr lang="fr-FR" sz="1200" dirty="0" err="1"/>
              <a:t>yr</a:t>
            </a:r>
            <a:endParaRPr lang="fr-FR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216640" y="3645026"/>
                <a:ext cx="1592997" cy="742413"/>
              </a:xfrm>
              <a:prstGeom prst="rect">
                <a:avLst/>
              </a:prstGeom>
              <a:noFill/>
            </p:spPr>
            <p:txBody>
              <a:bodyPr wrap="none" lIns="76230" tIns="38115" rIns="76230" bIns="38115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𝐴𝑆𝐶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𝐷𝐸𝑆</m:t>
                              </m:r>
                            </m:sub>
                          </m:sSub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1.617</m:t>
                          </m:r>
                        </m:den>
                      </m:f>
                    </m:oMath>
                  </m:oMathPara>
                </a14:m>
                <a:endParaRPr lang="fr-FR" sz="1100" i="1" dirty="0">
                  <a:latin typeface="Cambria Math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+</m:t>
                              </m:r>
                              <m:sSub>
                                <m:sSubPr>
                                  <m:ctrlPr>
                                    <a:rPr lang="en-GB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155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•</m:t>
                          </m:r>
                          <m:acc>
                            <m:accPr>
                              <m:chr m:val="̅"/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1.617</m:t>
                          </m:r>
                        </m:den>
                      </m:f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640" y="3645026"/>
                <a:ext cx="1592997" cy="742413"/>
              </a:xfrm>
              <a:prstGeom prst="rect">
                <a:avLst/>
              </a:prstGeom>
              <a:blipFill>
                <a:blip r:embed="rId11"/>
                <a:stretch>
                  <a:fillRect r="-689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6516216" y="3645026"/>
                <a:ext cx="1562540" cy="742413"/>
              </a:xfrm>
              <a:prstGeom prst="rect">
                <a:avLst/>
              </a:prstGeom>
              <a:noFill/>
            </p:spPr>
            <p:txBody>
              <a:bodyPr wrap="none" lIns="76230" tIns="38115" rIns="76230" bIns="38115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𝐴𝑆𝐶</m:t>
                              </m:r>
                            </m:sub>
                          </m:sSub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𝐷𝐸𝑆</m:t>
                              </m:r>
                            </m:sub>
                          </m:sSub>
                        </m:num>
                        <m:den>
                          <m:r>
                            <a:rPr lang="fr-FR" sz="11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1.149</m:t>
                          </m:r>
                        </m:den>
                      </m:f>
                    </m:oMath>
                  </m:oMathPara>
                </a14:m>
                <a:endParaRPr lang="fr-FR" sz="1100" i="1" dirty="0">
                  <a:latin typeface="Cambria Math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GB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16</m:t>
                                  </m:r>
                                </m:sub>
                              </m:sSub>
                              <m:r>
                                <a:rPr lang="en-US" sz="11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1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155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•</m:t>
                          </m:r>
                          <m:acc>
                            <m:accPr>
                              <m:chr m:val="̅"/>
                              <m:ctrlPr>
                                <a:rPr lang="en-GB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num>
                        <m:den>
                          <m:r>
                            <a:rPr lang="fr-FR" sz="1100" i="1">
                              <a:latin typeface="Cambria Math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1.149</m:t>
                          </m:r>
                        </m:den>
                      </m:f>
                    </m:oMath>
                  </m:oMathPara>
                </a14:m>
                <a:endParaRPr lang="en-GB" sz="11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645026"/>
                <a:ext cx="1562540" cy="742413"/>
              </a:xfrm>
              <a:prstGeom prst="rect">
                <a:avLst/>
              </a:prstGeom>
              <a:blipFill>
                <a:blip r:embed="rId12"/>
                <a:stretch>
                  <a:fillRect r="-70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ce réservé du numéro de diapositive 2"/>
          <p:cNvSpPr txBox="1">
            <a:spLocks/>
          </p:cNvSpPr>
          <p:nvPr/>
        </p:nvSpPr>
        <p:spPr>
          <a:xfrm>
            <a:off x="8052479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20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46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64"/>
    </mc:Choice>
    <mc:Fallback xmlns="">
      <p:transition spd="slow" advTm="5056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959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82632" y="1374634"/>
            <a:ext cx="5676543" cy="810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36" tIns="34318" rIns="68636" bIns="34318" rtlCol="0" anchor="ctr"/>
          <a:lstStyle/>
          <a:p>
            <a:pPr algn="ctr"/>
            <a:endParaRPr lang="fr-FR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1661404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Content Placeholder 5"/>
          <p:cNvSpPr>
            <a:spLocks noGrp="1"/>
          </p:cNvSpPr>
          <p:nvPr>
            <p:ph idx="1"/>
          </p:nvPr>
        </p:nvSpPr>
        <p:spPr>
          <a:xfrm>
            <a:off x="107504" y="881083"/>
            <a:ext cx="5220072" cy="862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488" indent="-214488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Commissioning of the 100 </a:t>
            </a:r>
            <a:r>
              <a:rPr lang="en-US" sz="1600" dirty="0" err="1"/>
              <a:t>Mwe</a:t>
            </a:r>
            <a:r>
              <a:rPr lang="en-US" sz="1600" dirty="0"/>
              <a:t> power plant in 2006</a:t>
            </a:r>
          </a:p>
          <a:p>
            <a:pPr marL="214488" indent="-214488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17 production and 5 injection wells in 2015-2017</a:t>
            </a:r>
          </a:p>
          <a:p>
            <a:pPr marL="214488" indent="-214488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Injection since 2009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AF71A39B-FE48-48F2-9BCC-341418CB0302}"/>
              </a:ext>
            </a:extLst>
          </p:cNvPr>
          <p:cNvSpPr txBox="1">
            <a:spLocks/>
          </p:cNvSpPr>
          <p:nvPr/>
        </p:nvSpPr>
        <p:spPr>
          <a:xfrm>
            <a:off x="107506" y="393428"/>
            <a:ext cx="4364623" cy="455035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defPPr>
              <a:defRPr lang="en-US"/>
            </a:defPPr>
            <a:lvl1pPr marL="0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</a:t>
            </a:r>
            <a:r>
              <a:rPr lang="en-US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Reykjanes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geothermal system</a:t>
            </a:r>
          </a:p>
        </p:txBody>
      </p:sp>
      <p:pic>
        <p:nvPicPr>
          <p:cNvPr id="22" name="Picture 3" descr="F:\Islande\Master\Master_data_full\Paper\Figures\Figure_2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4" t="5159" r="7699"/>
          <a:stretch/>
        </p:blipFill>
        <p:spPr bwMode="auto">
          <a:xfrm>
            <a:off x="246406" y="4424060"/>
            <a:ext cx="3886045" cy="20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 24" descr="C:\Users\mylen\Documents\Master_data_full\Figures\MapSimple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31270" b="-713"/>
          <a:stretch/>
        </p:blipFill>
        <p:spPr bwMode="auto">
          <a:xfrm>
            <a:off x="4417684" y="2455879"/>
            <a:ext cx="4667069" cy="44021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4" name="Image 25" descr="C:\Users\mylen\Documents\Master_data_full\Figures\prod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" y="1797244"/>
            <a:ext cx="4065728" cy="248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Image 27" descr="C:\Users\mylen\Documents\Master_data_full\Figures\MapSimple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10" t="14672" r="-794" b="27885"/>
          <a:stretch/>
        </p:blipFill>
        <p:spPr bwMode="auto">
          <a:xfrm>
            <a:off x="7545022" y="433914"/>
            <a:ext cx="1487546" cy="202107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661408" y="2431682"/>
            <a:ext cx="2286000" cy="931081"/>
          </a:xfrm>
          <a:prstGeom prst="rect">
            <a:avLst/>
          </a:prstGeom>
        </p:spPr>
        <p:txBody>
          <a:bodyPr wrap="square" lIns="68636" tIns="34318" rIns="68636" bIns="34318">
            <a:spAutoFit/>
          </a:bodyPr>
          <a:lstStyle/>
          <a:p>
            <a:r>
              <a:rPr lang="en-US" i="1" dirty="0"/>
              <a:t>Average yearly next extraction of geothermal fluid 1970-2016 (</a:t>
            </a:r>
            <a:r>
              <a:rPr lang="en-US" i="1" dirty="0" err="1"/>
              <a:t>Vatnaskil</a:t>
            </a:r>
            <a:r>
              <a:rPr lang="en-US" i="1" dirty="0"/>
              <a:t> report, 2017)</a:t>
            </a:r>
            <a:endParaRPr lang="fr-FR" dirty="0"/>
          </a:p>
        </p:txBody>
      </p:sp>
      <p:sp>
        <p:nvSpPr>
          <p:cNvPr id="30" name="Rectangle 29"/>
          <p:cNvSpPr/>
          <p:nvPr/>
        </p:nvSpPr>
        <p:spPr>
          <a:xfrm rot="16200000">
            <a:off x="-881821" y="5326531"/>
            <a:ext cx="2018935" cy="284750"/>
          </a:xfrm>
          <a:prstGeom prst="rect">
            <a:avLst/>
          </a:prstGeom>
        </p:spPr>
        <p:txBody>
          <a:bodyPr wrap="none" lIns="68636" tIns="34318" rIns="68636" bIns="34318">
            <a:spAutoFit/>
          </a:bodyPr>
          <a:lstStyle/>
          <a:p>
            <a:r>
              <a:rPr lang="en-US" i="1" dirty="0"/>
              <a:t>Pressure (bar) 2006-2017 </a:t>
            </a:r>
            <a:endParaRPr lang="fr-FR" dirty="0"/>
          </a:p>
        </p:txBody>
      </p:sp>
      <p:sp>
        <p:nvSpPr>
          <p:cNvPr id="31" name="Rectangle 3"/>
          <p:cNvSpPr/>
          <p:nvPr/>
        </p:nvSpPr>
        <p:spPr>
          <a:xfrm>
            <a:off x="7601355" y="803200"/>
            <a:ext cx="166906" cy="91439"/>
          </a:xfrm>
          <a:custGeom>
            <a:avLst/>
            <a:gdLst>
              <a:gd name="connsiteX0" fmla="*/ 0 w 144016"/>
              <a:gd name="connsiteY0" fmla="*/ 0 h 45719"/>
              <a:gd name="connsiteX1" fmla="*/ 144016 w 144016"/>
              <a:gd name="connsiteY1" fmla="*/ 0 h 45719"/>
              <a:gd name="connsiteX2" fmla="*/ 144016 w 144016"/>
              <a:gd name="connsiteY2" fmla="*/ 45719 h 45719"/>
              <a:gd name="connsiteX3" fmla="*/ 0 w 144016"/>
              <a:gd name="connsiteY3" fmla="*/ 45719 h 45719"/>
              <a:gd name="connsiteX4" fmla="*/ 0 w 144016"/>
              <a:gd name="connsiteY4" fmla="*/ 0 h 45719"/>
              <a:gd name="connsiteX0" fmla="*/ 0 w 164336"/>
              <a:gd name="connsiteY0" fmla="*/ 0 h 81279"/>
              <a:gd name="connsiteX1" fmla="*/ 164336 w 164336"/>
              <a:gd name="connsiteY1" fmla="*/ 35560 h 81279"/>
              <a:gd name="connsiteX2" fmla="*/ 164336 w 164336"/>
              <a:gd name="connsiteY2" fmla="*/ 81279 h 81279"/>
              <a:gd name="connsiteX3" fmla="*/ 20320 w 164336"/>
              <a:gd name="connsiteY3" fmla="*/ 81279 h 81279"/>
              <a:gd name="connsiteX4" fmla="*/ 0 w 164336"/>
              <a:gd name="connsiteY4" fmla="*/ 0 h 81279"/>
              <a:gd name="connsiteX0" fmla="*/ 0 w 166241"/>
              <a:gd name="connsiteY0" fmla="*/ 0 h 81279"/>
              <a:gd name="connsiteX1" fmla="*/ 166241 w 166241"/>
              <a:gd name="connsiteY1" fmla="*/ 6985 h 81279"/>
              <a:gd name="connsiteX2" fmla="*/ 164336 w 166241"/>
              <a:gd name="connsiteY2" fmla="*/ 81279 h 81279"/>
              <a:gd name="connsiteX3" fmla="*/ 20320 w 166241"/>
              <a:gd name="connsiteY3" fmla="*/ 81279 h 81279"/>
              <a:gd name="connsiteX4" fmla="*/ 0 w 166241"/>
              <a:gd name="connsiteY4" fmla="*/ 0 h 81279"/>
              <a:gd name="connsiteX0" fmla="*/ 0 w 166241"/>
              <a:gd name="connsiteY0" fmla="*/ 0 h 86994"/>
              <a:gd name="connsiteX1" fmla="*/ 166241 w 166241"/>
              <a:gd name="connsiteY1" fmla="*/ 6985 h 86994"/>
              <a:gd name="connsiteX2" fmla="*/ 166241 w 166241"/>
              <a:gd name="connsiteY2" fmla="*/ 86994 h 86994"/>
              <a:gd name="connsiteX3" fmla="*/ 20320 w 166241"/>
              <a:gd name="connsiteY3" fmla="*/ 81279 h 86994"/>
              <a:gd name="connsiteX4" fmla="*/ 0 w 166241"/>
              <a:gd name="connsiteY4" fmla="*/ 0 h 86994"/>
              <a:gd name="connsiteX0" fmla="*/ 0 w 166241"/>
              <a:gd name="connsiteY0" fmla="*/ 0 h 86994"/>
              <a:gd name="connsiteX1" fmla="*/ 166241 w 166241"/>
              <a:gd name="connsiteY1" fmla="*/ 6985 h 86994"/>
              <a:gd name="connsiteX2" fmla="*/ 166241 w 166241"/>
              <a:gd name="connsiteY2" fmla="*/ 86994 h 86994"/>
              <a:gd name="connsiteX3" fmla="*/ 1270 w 166241"/>
              <a:gd name="connsiteY3" fmla="*/ 83184 h 86994"/>
              <a:gd name="connsiteX4" fmla="*/ 0 w 166241"/>
              <a:gd name="connsiteY4" fmla="*/ 0 h 86994"/>
              <a:gd name="connsiteX0" fmla="*/ 0 w 166241"/>
              <a:gd name="connsiteY0" fmla="*/ 635 h 87629"/>
              <a:gd name="connsiteX1" fmla="*/ 166241 w 166241"/>
              <a:gd name="connsiteY1" fmla="*/ 0 h 87629"/>
              <a:gd name="connsiteX2" fmla="*/ 166241 w 166241"/>
              <a:gd name="connsiteY2" fmla="*/ 87629 h 87629"/>
              <a:gd name="connsiteX3" fmla="*/ 1270 w 166241"/>
              <a:gd name="connsiteY3" fmla="*/ 83819 h 87629"/>
              <a:gd name="connsiteX4" fmla="*/ 0 w 166241"/>
              <a:gd name="connsiteY4" fmla="*/ 635 h 87629"/>
              <a:gd name="connsiteX0" fmla="*/ 665 w 166906"/>
              <a:gd name="connsiteY0" fmla="*/ 635 h 91105"/>
              <a:gd name="connsiteX1" fmla="*/ 166906 w 166906"/>
              <a:gd name="connsiteY1" fmla="*/ 0 h 91105"/>
              <a:gd name="connsiteX2" fmla="*/ 166906 w 166906"/>
              <a:gd name="connsiteY2" fmla="*/ 87629 h 91105"/>
              <a:gd name="connsiteX3" fmla="*/ 0 w 166906"/>
              <a:gd name="connsiteY3" fmla="*/ 91023 h 91105"/>
              <a:gd name="connsiteX4" fmla="*/ 1935 w 166906"/>
              <a:gd name="connsiteY4" fmla="*/ 83819 h 91105"/>
              <a:gd name="connsiteX5" fmla="*/ 665 w 166906"/>
              <a:gd name="connsiteY5" fmla="*/ 635 h 91105"/>
              <a:gd name="connsiteX0" fmla="*/ 665 w 166906"/>
              <a:gd name="connsiteY0" fmla="*/ 635 h 91439"/>
              <a:gd name="connsiteX1" fmla="*/ 166906 w 166906"/>
              <a:gd name="connsiteY1" fmla="*/ 0 h 91439"/>
              <a:gd name="connsiteX2" fmla="*/ 166906 w 166906"/>
              <a:gd name="connsiteY2" fmla="*/ 91439 h 91439"/>
              <a:gd name="connsiteX3" fmla="*/ 0 w 166906"/>
              <a:gd name="connsiteY3" fmla="*/ 91023 h 91439"/>
              <a:gd name="connsiteX4" fmla="*/ 1935 w 166906"/>
              <a:gd name="connsiteY4" fmla="*/ 83819 h 91439"/>
              <a:gd name="connsiteX5" fmla="*/ 665 w 166906"/>
              <a:gd name="connsiteY5" fmla="*/ 635 h 9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906" h="91439">
                <a:moveTo>
                  <a:pt x="665" y="635"/>
                </a:moveTo>
                <a:lnTo>
                  <a:pt x="166906" y="0"/>
                </a:lnTo>
                <a:lnTo>
                  <a:pt x="166906" y="91439"/>
                </a:lnTo>
                <a:cubicBezTo>
                  <a:pt x="114446" y="90665"/>
                  <a:pt x="52460" y="91797"/>
                  <a:pt x="0" y="91023"/>
                </a:cubicBezTo>
                <a:lnTo>
                  <a:pt x="1935" y="83819"/>
                </a:lnTo>
                <a:cubicBezTo>
                  <a:pt x="1512" y="56091"/>
                  <a:pt x="1088" y="28363"/>
                  <a:pt x="665" y="6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Picture 2" descr="F:\Islande\Master\Master_data_full\Paper\Figures\Figure_1_Reykjanes_full_raw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881" y="462493"/>
            <a:ext cx="2277248" cy="19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323528" y="6477524"/>
            <a:ext cx="3672408" cy="407860"/>
          </a:xfrm>
          <a:prstGeom prst="rect">
            <a:avLst/>
          </a:prstGeom>
        </p:spPr>
        <p:txBody>
          <a:bodyPr wrap="square" lIns="68636" tIns="34318" rIns="68636" bIns="34318">
            <a:spAutoFit/>
          </a:bodyPr>
          <a:lstStyle/>
          <a:p>
            <a:r>
              <a:rPr lang="en-US" sz="1100" i="1" dirty="0"/>
              <a:t>Source: HS-</a:t>
            </a:r>
            <a:r>
              <a:rPr lang="en-US" sz="1100" i="1" dirty="0" err="1"/>
              <a:t>Orka</a:t>
            </a:r>
            <a:r>
              <a:rPr lang="en-US" sz="1100" i="1" dirty="0"/>
              <a:t>; </a:t>
            </a:r>
            <a:r>
              <a:rPr lang="en-US" sz="1100" i="1" dirty="0" err="1"/>
              <a:t>Thorvaldsson</a:t>
            </a:r>
            <a:r>
              <a:rPr lang="en-US" sz="1100" i="1" dirty="0"/>
              <a:t> &amp; </a:t>
            </a:r>
            <a:r>
              <a:rPr lang="en-US" sz="1100" i="1" dirty="0" err="1"/>
              <a:t>Arnarsson</a:t>
            </a:r>
            <a:r>
              <a:rPr lang="en-US" sz="1100" i="1" dirty="0"/>
              <a:t>, </a:t>
            </a:r>
            <a:r>
              <a:rPr lang="en-US" sz="1100" i="1" dirty="0" err="1"/>
              <a:t>Vatnaskil</a:t>
            </a:r>
            <a:r>
              <a:rPr lang="en-US" sz="1100" i="1" dirty="0"/>
              <a:t> report, 2017; </a:t>
            </a:r>
            <a:r>
              <a:rPr lang="en-US" sz="1100" i="1" dirty="0" err="1"/>
              <a:t>Khodayar</a:t>
            </a:r>
            <a:r>
              <a:rPr lang="en-US" sz="1100" i="1" dirty="0"/>
              <a:t> et al., 2016</a:t>
            </a:r>
            <a:endParaRPr lang="fr-FR" sz="1100" dirty="0"/>
          </a:p>
        </p:txBody>
      </p:sp>
      <p:cxnSp>
        <p:nvCxnSpPr>
          <p:cNvPr id="34" name="Connecteur droit avec flèche 7"/>
          <p:cNvCxnSpPr/>
          <p:nvPr/>
        </p:nvCxnSpPr>
        <p:spPr>
          <a:xfrm>
            <a:off x="3126724" y="2191813"/>
            <a:ext cx="0" cy="43204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avec flèche 17"/>
          <p:cNvCxnSpPr/>
          <p:nvPr/>
        </p:nvCxnSpPr>
        <p:spPr>
          <a:xfrm flipV="1">
            <a:off x="966484" y="4784101"/>
            <a:ext cx="0" cy="46732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6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7884370" y="6429710"/>
            <a:ext cx="984019" cy="365126"/>
          </a:xfrm>
        </p:spPr>
        <p:txBody>
          <a:bodyPr/>
          <a:lstStyle/>
          <a:p>
            <a:fld id="{AB7D679D-D714-4022-82C0-A21B62B1311B}" type="slidenum">
              <a:rPr lang="fr-FR" smtClean="0">
                <a:solidFill>
                  <a:schemeClr val="accent2">
                    <a:lumMod val="75000"/>
                  </a:schemeClr>
                </a:solidFill>
              </a:rPr>
              <a:t>4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6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36"/>
    </mc:Choice>
    <mc:Fallback xmlns="">
      <p:transition spd="slow" advTm="5673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8" b="664"/>
          <a:stretch/>
        </p:blipFill>
        <p:spPr bwMode="auto">
          <a:xfrm>
            <a:off x="4836660" y="827540"/>
            <a:ext cx="4176310" cy="2355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332"/>
          <a:stretch/>
        </p:blipFill>
        <p:spPr bwMode="auto">
          <a:xfrm>
            <a:off x="107506" y="908726"/>
            <a:ext cx="4181947" cy="235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5438789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16940313" y="6880700"/>
            <a:ext cx="984019" cy="365126"/>
          </a:xfrm>
        </p:spPr>
        <p:txBody>
          <a:bodyPr/>
          <a:lstStyle/>
          <a:p>
            <a:fld id="{AB7D679D-D714-4022-82C0-A21B62B1311B}" type="slidenum">
              <a:rPr lang="fr-FR" smtClean="0"/>
              <a:t>5</a:t>
            </a:fld>
            <a:endParaRPr lang="fr-FR"/>
          </a:p>
        </p:txBody>
      </p:sp>
      <p:sp>
        <p:nvSpPr>
          <p:cNvPr id="17" name="Espace réservé du numéro de diapositive 2"/>
          <p:cNvSpPr txBox="1">
            <a:spLocks/>
          </p:cNvSpPr>
          <p:nvPr/>
        </p:nvSpPr>
        <p:spPr>
          <a:xfrm>
            <a:off x="17054732" y="698552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457200" rtl="0" eaLnBrk="1" latinLnBrk="0" hangingPunct="1">
              <a:defRPr sz="139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 dirty="0">
                <a:solidFill>
                  <a:schemeClr val="accent3"/>
                </a:solidFill>
              </a:rPr>
              <a:pPr/>
              <a:t>5</a:t>
            </a:fld>
            <a:endParaRPr lang="fr-FR" dirty="0">
              <a:solidFill>
                <a:schemeClr val="accent3"/>
              </a:solidFill>
            </a:endParaRPr>
          </a:p>
        </p:txBody>
      </p:sp>
      <p:grpSp>
        <p:nvGrpSpPr>
          <p:cNvPr id="23" name="Groupe 22"/>
          <p:cNvGrpSpPr/>
          <p:nvPr/>
        </p:nvGrpSpPr>
        <p:grpSpPr>
          <a:xfrm>
            <a:off x="4800062" y="3338990"/>
            <a:ext cx="4176310" cy="882099"/>
            <a:chOff x="2072167" y="0"/>
            <a:chExt cx="2072717" cy="829086"/>
          </a:xfrm>
        </p:grpSpPr>
        <p:sp>
          <p:nvSpPr>
            <p:cNvPr id="24" name="Chevron 23"/>
            <p:cNvSpPr/>
            <p:nvPr/>
          </p:nvSpPr>
          <p:spPr>
            <a:xfrm>
              <a:off x="2072167" y="0"/>
              <a:ext cx="2072717" cy="829086"/>
            </a:xfrm>
            <a:prstGeom prst="chevron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hevron 4"/>
                <p:cNvSpPr/>
                <p:nvPr/>
              </p:nvSpPr>
              <p:spPr>
                <a:xfrm>
                  <a:off x="2357488" y="0"/>
                  <a:ext cx="1697684" cy="82908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48006" tIns="32004" rIns="16002" bIns="32004" numCol="1" spcCol="1270" anchor="ctr" anchorCtr="0">
                  <a:noAutofit/>
                </a:bodyPr>
                <a:lstStyle/>
                <a:p>
                  <a:pPr algn="ctr" defTabSz="400378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100"/>
                    </a:spcAft>
                  </a:pPr>
                  <a:r>
                    <a:rPr lang="fr-FR" b="1" dirty="0"/>
                    <a:t>2009-2016</a:t>
                  </a:r>
                </a:p>
                <a:p>
                  <a:pPr algn="ctr" defTabSz="400378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100"/>
                    </a:spcAft>
                  </a:pPr>
                  <a:r>
                    <a:rPr lang="fr-FR" dirty="0"/>
                    <a:t>TSX : ~ -22 mm/</a:t>
                  </a:r>
                  <a:r>
                    <a:rPr lang="fr-FR" dirty="0" err="1"/>
                    <a:t>yr</a:t>
                  </a:r>
                  <a:endParaRPr lang="fr-FR" dirty="0"/>
                </a:p>
                <a:p>
                  <a:pPr algn="ctr" defTabSz="400378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100"/>
                    </a:spcAft>
                  </a:pPr>
                  <a:r>
                    <a:rPr lang="fr-FR" dirty="0"/>
                    <a:t>Point pressure source at 1 km </a:t>
                  </a:r>
                  <a:r>
                    <a:rPr lang="fr-FR" dirty="0" err="1"/>
                    <a:t>depth</a:t>
                  </a:r>
                  <a:endParaRPr lang="fr-FR" dirty="0"/>
                </a:p>
                <a:p>
                  <a:pPr algn="ctr" defTabSz="400378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100"/>
                    </a:spcAft>
                  </a:pPr>
                  <a14:m>
                    <m:oMath xmlns:m="http://schemas.openxmlformats.org/officeDocument/2006/math"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dirty="0"/>
                    <a:t> -1.5 x 10</a:t>
                  </a:r>
                  <a:r>
                    <a:rPr lang="en-US" baseline="30000" dirty="0"/>
                    <a:t>5</a:t>
                  </a:r>
                  <a:r>
                    <a:rPr lang="en-US" dirty="0"/>
                    <a:t> m</a:t>
                  </a:r>
                  <a:r>
                    <a:rPr lang="en-US" baseline="30000" dirty="0"/>
                    <a:t>3</a:t>
                  </a:r>
                  <a:r>
                    <a:rPr lang="en-US" dirty="0"/>
                    <a:t>/</a:t>
                  </a:r>
                  <a:r>
                    <a:rPr lang="en-US" dirty="0" err="1"/>
                    <a:t>yr</a:t>
                  </a:r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25" name="Chevron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57488" y="0"/>
                  <a:ext cx="1697684" cy="829086"/>
                </a:xfrm>
                <a:prstGeom prst="rect">
                  <a:avLst/>
                </a:prstGeom>
                <a:blipFill>
                  <a:blip r:embed="rId9"/>
                  <a:stretch>
                    <a:fillRect t="-4167" b="-902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Diagramme 29"/>
              <p:cNvGraphicFramePr/>
              <p:nvPr>
                <p:extLst>
                  <p:ext uri="{D42A27DB-BD31-4B8C-83A1-F6EECF244321}">
                    <p14:modId xmlns:p14="http://schemas.microsoft.com/office/powerpoint/2010/main" val="1871423528"/>
                  </p:ext>
                </p:extLst>
              </p:nvPr>
            </p:nvGraphicFramePr>
            <p:xfrm>
              <a:off x="167627" y="3361932"/>
              <a:ext cx="4121825" cy="8591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mc:Choice>
        <mc:Fallback xmlns="">
          <p:graphicFrame>
            <p:nvGraphicFramePr>
              <p:cNvPr id="30" name="Diagramme 29"/>
              <p:cNvGraphicFramePr/>
              <p:nvPr>
                <p:extLst>
                  <p:ext uri="{D42A27DB-BD31-4B8C-83A1-F6EECF244321}">
                    <p14:modId xmlns:p14="http://schemas.microsoft.com/office/powerpoint/2010/main" val="1871423528"/>
                  </p:ext>
                </p:extLst>
              </p:nvPr>
            </p:nvGraphicFramePr>
            <p:xfrm>
              <a:off x="167627" y="3361932"/>
              <a:ext cx="4121825" cy="85915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</mc:Fallback>
      </mc:AlternateContent>
      <p:sp>
        <p:nvSpPr>
          <p:cNvPr id="35" name="Titre 1"/>
          <p:cNvSpPr txBox="1">
            <a:spLocks/>
          </p:cNvSpPr>
          <p:nvPr/>
        </p:nvSpPr>
        <p:spPr bwMode="auto">
          <a:xfrm>
            <a:off x="2" y="413831"/>
            <a:ext cx="4194849" cy="333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27" tIns="40814" rIns="81627" bIns="40814" numCol="1" anchor="ctr" anchorCtr="0" compatLnSpc="1">
            <a:prstTxWarp prst="textNoShape">
              <a:avLst/>
            </a:prstTxWarp>
          </a:bodyPr>
          <a:lstStyle>
            <a:lvl1pPr algn="ctr" defTabSz="450850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1pPr>
            <a:lvl2pPr algn="ctr" defTabSz="450850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charset="0"/>
              </a:defRPr>
            </a:lvl2pPr>
            <a:lvl3pPr algn="ctr" defTabSz="450850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charset="0"/>
              </a:defRPr>
            </a:lvl3pPr>
            <a:lvl4pPr algn="ctr" defTabSz="450850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charset="0"/>
              </a:defRPr>
            </a:lvl4pPr>
            <a:lvl5pPr algn="ctr" defTabSz="450850" rtl="0" eaLnBrk="0" fontAlgn="base" hangingPunct="0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charset="0"/>
              </a:defRPr>
            </a:lvl5pPr>
            <a:lvl6pPr marL="453888" algn="ctr" defTabSz="453888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Calibri" pitchFamily="34" charset="0"/>
              </a:defRPr>
            </a:lvl6pPr>
            <a:lvl7pPr marL="907777" algn="ctr" defTabSz="453888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Calibri" pitchFamily="34" charset="0"/>
              </a:defRPr>
            </a:lvl7pPr>
            <a:lvl8pPr marL="1361665" algn="ctr" defTabSz="453888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Calibri" pitchFamily="34" charset="0"/>
              </a:defRPr>
            </a:lvl8pPr>
            <a:lvl9pPr marL="1815554" algn="ctr" defTabSz="453888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is-IS" sz="2200" b="0" i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Previous</a:t>
            </a:r>
            <a:r>
              <a:rPr lang="is-IS" sz="2200" b="0" i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is-IS" sz="2200" b="0" i="1" kern="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deformation</a:t>
            </a:r>
            <a:r>
              <a:rPr lang="is-IS" sz="2200" b="0" i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results</a:t>
            </a:r>
            <a:endParaRPr lang="en-GB" sz="2200" b="0" i="1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7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09532" y="4313685"/>
            <a:ext cx="4802181" cy="2411366"/>
          </a:xfrm>
          <a:prstGeom prst="rect">
            <a:avLst/>
          </a:prstGeom>
        </p:spPr>
      </p:pic>
      <p:cxnSp>
        <p:nvCxnSpPr>
          <p:cNvPr id="40" name="Straight Arrow Connector 30"/>
          <p:cNvCxnSpPr/>
          <p:nvPr/>
        </p:nvCxnSpPr>
        <p:spPr>
          <a:xfrm>
            <a:off x="3707904" y="4682688"/>
            <a:ext cx="0" cy="331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31"/>
          <p:cNvCxnSpPr/>
          <p:nvPr/>
        </p:nvCxnSpPr>
        <p:spPr>
          <a:xfrm>
            <a:off x="2390751" y="4720986"/>
            <a:ext cx="241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32"/>
          <p:cNvCxnSpPr/>
          <p:nvPr/>
        </p:nvCxnSpPr>
        <p:spPr>
          <a:xfrm>
            <a:off x="2341642" y="4986359"/>
            <a:ext cx="236525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33"/>
          <p:cNvSpPr txBox="1"/>
          <p:nvPr/>
        </p:nvSpPr>
        <p:spPr>
          <a:xfrm>
            <a:off x="2845111" y="4728307"/>
            <a:ext cx="9201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Frutiger LT Std 55 Roman"/>
              </a:rPr>
              <a:t>7 mm/</a:t>
            </a:r>
            <a:r>
              <a:rPr lang="en-US" sz="1100" dirty="0" err="1">
                <a:latin typeface="Frutiger LT Std 55 Roman"/>
              </a:rPr>
              <a:t>yr</a:t>
            </a:r>
            <a:endParaRPr lang="en-US" sz="1100" dirty="0">
              <a:latin typeface="Frutiger LT Std 55 Roman"/>
            </a:endParaRPr>
          </a:p>
        </p:txBody>
      </p:sp>
      <p:cxnSp>
        <p:nvCxnSpPr>
          <p:cNvPr id="47" name="Straight Connector 13"/>
          <p:cNvCxnSpPr/>
          <p:nvPr/>
        </p:nvCxnSpPr>
        <p:spPr>
          <a:xfrm>
            <a:off x="4742627" y="4348787"/>
            <a:ext cx="0" cy="2160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TextBox 14"/>
          <p:cNvSpPr txBox="1"/>
          <p:nvPr/>
        </p:nvSpPr>
        <p:spPr>
          <a:xfrm>
            <a:off x="353361" y="5136521"/>
            <a:ext cx="1795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GPS Time series 1992-2018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361977" y="456952"/>
            <a:ext cx="1570063" cy="307752"/>
          </a:xfrm>
          <a:prstGeom prst="rect">
            <a:avLst/>
          </a:prstGeom>
        </p:spPr>
        <p:txBody>
          <a:bodyPr wrap="square" lIns="91416" tIns="45708" rIns="91416" bIns="45708">
            <a:spAutoFit/>
          </a:bodyPr>
          <a:lstStyle/>
          <a:p>
            <a:r>
              <a:rPr lang="fr-FR" i="1" dirty="0" err="1">
                <a:solidFill>
                  <a:schemeClr val="accent1">
                    <a:lumMod val="50000"/>
                  </a:schemeClr>
                </a:solidFill>
              </a:rPr>
              <a:t>Parks</a:t>
            </a:r>
            <a:r>
              <a:rPr lang="fr-FR" i="1" dirty="0">
                <a:solidFill>
                  <a:schemeClr val="accent1">
                    <a:lumMod val="50000"/>
                  </a:schemeClr>
                </a:solidFill>
              </a:rPr>
              <a:t> et al. (2018)</a:t>
            </a:r>
          </a:p>
        </p:txBody>
      </p:sp>
      <p:sp>
        <p:nvSpPr>
          <p:cNvPr id="29" name="Espace réservé du numéro de diapositive 2"/>
          <p:cNvSpPr txBox="1">
            <a:spLocks/>
          </p:cNvSpPr>
          <p:nvPr/>
        </p:nvSpPr>
        <p:spPr>
          <a:xfrm>
            <a:off x="7908463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 dirty="0">
                <a:solidFill>
                  <a:schemeClr val="accent2">
                    <a:lumMod val="75000"/>
                  </a:schemeClr>
                </a:solidFill>
              </a:rPr>
              <a:pPr/>
              <a:t>5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43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90"/>
    </mc:Choice>
    <mc:Fallback xmlns="">
      <p:transition spd="slow" advTm="4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Data processing and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042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5183610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Content Placeholder 1"/>
          <p:cNvSpPr txBox="1">
            <a:spLocks/>
          </p:cNvSpPr>
          <p:nvPr/>
        </p:nvSpPr>
        <p:spPr>
          <a:xfrm>
            <a:off x="2" y="399911"/>
            <a:ext cx="2880957" cy="391871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91416" indent="-91416" algn="l" defTabSz="914166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3950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782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616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449" indent="-182833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718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667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616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564" indent="-228542" algn="l" defTabSz="914166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is </a:t>
            </a:r>
            <a:r>
              <a:rPr lang="en-US" sz="24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InSAR</a:t>
            </a:r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?</a:t>
            </a: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-4284984" y="55102"/>
            <a:ext cx="4033085" cy="2159439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is-IS" sz="1800" dirty="0"/>
          </a:p>
        </p:txBody>
      </p:sp>
      <p:pic>
        <p:nvPicPr>
          <p:cNvPr id="39" name="Image 38" descr="C:\Users\mylen\Downloads\image.jp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2" b="1550"/>
          <a:stretch/>
        </p:blipFill>
        <p:spPr bwMode="auto">
          <a:xfrm>
            <a:off x="313719" y="905742"/>
            <a:ext cx="3939152" cy="2176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563888" y="691894"/>
                <a:ext cx="3047501" cy="4962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</a:rPr>
                        <m:t>𝜑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×</m:t>
                      </m:r>
                      <m:d>
                        <m:d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fr-F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  <m:r>
                            <a:rPr lang="en-US" i="1">
                              <a:latin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×∆</m:t>
                      </m:r>
                      <m:r>
                        <a:rPr lang="en-US" i="1">
                          <a:latin typeface="Cambria Math"/>
                        </a:rPr>
                        <m:t>𝜌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691894"/>
                <a:ext cx="3047501" cy="496290"/>
              </a:xfrm>
              <a:prstGeom prst="rect">
                <a:avLst/>
              </a:prstGeom>
              <a:blipFill>
                <a:blip r:embed="rId9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age 4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64" y="793415"/>
            <a:ext cx="1303323" cy="2708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 de texte 66"/>
              <p:cNvSpPr txBox="1"/>
              <p:nvPr/>
            </p:nvSpPr>
            <p:spPr>
              <a:xfrm>
                <a:off x="6741469" y="746118"/>
                <a:ext cx="1918311" cy="372378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01558" tIns="50779" rIns="101558" bIns="5077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>
                  <a:spcAft>
                    <a:spcPts val="1333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3" i="1">
                          <a:latin typeface="Cambria Math"/>
                          <a:ea typeface="Times New Roman"/>
                        </a:rPr>
                        <m:t>−</m:t>
                      </m:r>
                      <m:r>
                        <a:rPr lang="en-US" sz="1333" i="1">
                          <a:latin typeface="Cambria Math"/>
                          <a:ea typeface="Times New Roman"/>
                        </a:rPr>
                        <m:t>𝜋</m:t>
                      </m:r>
                      <m:r>
                        <a:rPr lang="en-US" sz="1333" i="1">
                          <a:latin typeface="Cambria Math"/>
                          <a:ea typeface="Times New Roman"/>
                        </a:rPr>
                        <m:t>        0       +</m:t>
                      </m:r>
                      <m:r>
                        <a:rPr lang="en-US" sz="1333" i="1">
                          <a:latin typeface="Cambria Math"/>
                          <a:ea typeface="Times New Roman"/>
                        </a:rPr>
                        <m:t>𝜋</m:t>
                      </m:r>
                    </m:oMath>
                  </m:oMathPara>
                </a14:m>
                <a:endParaRPr lang="fr-FR" sz="1333" dirty="0">
                  <a:latin typeface="Times New Roman"/>
                  <a:ea typeface="Times New Roman"/>
                </a:endParaRPr>
              </a:p>
              <a:p>
                <a:pPr algn="just">
                  <a:spcAft>
                    <a:spcPts val="1333"/>
                  </a:spcAft>
                </a:pPr>
                <a:r>
                  <a:rPr lang="en-US" sz="1333" dirty="0">
                    <a:latin typeface="Times New Roman"/>
                    <a:ea typeface="Times New Roman"/>
                  </a:rPr>
                  <a:t> </a:t>
                </a:r>
                <a:endParaRPr lang="fr-FR" sz="1333" dirty="0">
                  <a:latin typeface="Times New Roman"/>
                  <a:ea typeface="Times New Roman"/>
                </a:endParaRPr>
              </a:p>
            </p:txBody>
          </p:sp>
        </mc:Choice>
        <mc:Fallback xmlns="">
          <p:sp>
            <p:nvSpPr>
              <p:cNvPr id="42" name="Zone de texte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469" y="746118"/>
                <a:ext cx="1918311" cy="3723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6350">
                <a:noFill/>
              </a:ln>
              <a:effectLst/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age 923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150" y="1779708"/>
            <a:ext cx="2217325" cy="1546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3412618" y="1404141"/>
                <a:ext cx="5472608" cy="3250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∆</m:t>
                      </m:r>
                      <m:r>
                        <a:rPr lang="en-US" i="1">
                          <a:latin typeface="Cambria Math"/>
                        </a:rPr>
                        <m:t>𝜑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𝑑𝑒𝑓𝑜𝑟𝑚𝑎𝑡𝑖𝑜𝑛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𝑎𝑡𝑚𝑜𝑠𝑝h𝑒𝑟𝑖𝑐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𝑜𝑟𝑏𝑖𝑡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𝐷𝐸𝑀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𝑒𝑟𝑟𝑜𝑟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𝑛𝑜𝑖𝑠𝑒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2618" y="1404141"/>
                <a:ext cx="5472608" cy="325025"/>
              </a:xfrm>
              <a:prstGeom prst="rect">
                <a:avLst/>
              </a:prstGeom>
              <a:blipFill>
                <a:blip r:embed="rId13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5822724" y="722179"/>
            <a:ext cx="761409" cy="465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/>
          <p:cNvSpPr/>
          <p:nvPr/>
        </p:nvSpPr>
        <p:spPr>
          <a:xfrm>
            <a:off x="4121896" y="1426432"/>
            <a:ext cx="1024715" cy="3970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/>
          <p:cNvSpPr/>
          <p:nvPr/>
        </p:nvSpPr>
        <p:spPr>
          <a:xfrm>
            <a:off x="5305681" y="1419405"/>
            <a:ext cx="1013602" cy="39709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TextBox 1"/>
          <p:cNvSpPr txBox="1"/>
          <p:nvPr/>
        </p:nvSpPr>
        <p:spPr>
          <a:xfrm>
            <a:off x="41767" y="1842120"/>
            <a:ext cx="1551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Satellite</a:t>
            </a:r>
            <a:r>
              <a:rPr lang="is-I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</a:t>
            </a:r>
          </a:p>
          <a:p>
            <a:r>
              <a:rPr lang="is-I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Line-Of-Sight</a:t>
            </a:r>
            <a:r>
              <a:rPr lang="is-I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 (LOS)</a:t>
            </a:r>
            <a:endParaRPr lang="en-GB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</a:endParaRPr>
          </a:p>
        </p:txBody>
      </p:sp>
      <p:cxnSp>
        <p:nvCxnSpPr>
          <p:cNvPr id="54" name="Connecteur droit avec flèche 14"/>
          <p:cNvCxnSpPr>
            <a:cxnSpLocks/>
          </p:cNvCxnSpPr>
          <p:nvPr/>
        </p:nvCxnSpPr>
        <p:spPr>
          <a:xfrm>
            <a:off x="5736282" y="1826026"/>
            <a:ext cx="793142" cy="495261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/>
              <p:cNvSpPr/>
              <p:nvPr/>
            </p:nvSpPr>
            <p:spPr>
              <a:xfrm>
                <a:off x="1825887" y="1687181"/>
                <a:ext cx="32573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/>
                        </a:rPr>
                        <m:t>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5" name="Rectangle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87" y="1687181"/>
                <a:ext cx="32573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Connector 10"/>
          <p:cNvCxnSpPr/>
          <p:nvPr/>
        </p:nvCxnSpPr>
        <p:spPr>
          <a:xfrm>
            <a:off x="1931822" y="1561539"/>
            <a:ext cx="6764" cy="828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Freeform 17"/>
          <p:cNvSpPr/>
          <p:nvPr/>
        </p:nvSpPr>
        <p:spPr>
          <a:xfrm rot="676532">
            <a:off x="1937261" y="1707410"/>
            <a:ext cx="99215" cy="65406"/>
          </a:xfrm>
          <a:custGeom>
            <a:avLst/>
            <a:gdLst>
              <a:gd name="connsiteX0" fmla="*/ 0 w 128587"/>
              <a:gd name="connsiteY0" fmla="*/ 88106 h 88106"/>
              <a:gd name="connsiteX1" fmla="*/ 83344 w 128587"/>
              <a:gd name="connsiteY1" fmla="*/ 66675 h 88106"/>
              <a:gd name="connsiteX2" fmla="*/ 128587 w 128587"/>
              <a:gd name="connsiteY2" fmla="*/ 0 h 88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587" h="88106">
                <a:moveTo>
                  <a:pt x="0" y="88106"/>
                </a:moveTo>
                <a:cubicBezTo>
                  <a:pt x="30956" y="84732"/>
                  <a:pt x="61913" y="81359"/>
                  <a:pt x="83344" y="66675"/>
                </a:cubicBezTo>
                <a:cubicBezTo>
                  <a:pt x="104775" y="51991"/>
                  <a:pt x="116681" y="25995"/>
                  <a:pt x="128587" y="0"/>
                </a:cubicBez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13102" y="3108048"/>
            <a:ext cx="14698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Frutiger LT Std 55 Roman"/>
                <a:ea typeface="Times New Roman" panose="02020603050405020304" pitchFamily="18" charset="0"/>
              </a:rPr>
              <a:t>(Ferretti et al., 2007)</a:t>
            </a:r>
            <a:endParaRPr lang="en-GB" sz="1200" i="1" dirty="0">
              <a:latin typeface="Frutiger LT Std 55 Roman"/>
            </a:endParaRPr>
          </a:p>
        </p:txBody>
      </p:sp>
      <p:cxnSp>
        <p:nvCxnSpPr>
          <p:cNvPr id="59" name="Straight Arrow Connector 6"/>
          <p:cNvCxnSpPr/>
          <p:nvPr/>
        </p:nvCxnSpPr>
        <p:spPr>
          <a:xfrm flipV="1">
            <a:off x="7599406" y="2948426"/>
            <a:ext cx="686954" cy="9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8"/>
              <p:cNvSpPr txBox="1"/>
              <p:nvPr/>
            </p:nvSpPr>
            <p:spPr>
              <a:xfrm>
                <a:off x="7653374" y="3008328"/>
                <a:ext cx="6681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𝜆</m:t>
                    </m:r>
                  </m:oMath>
                </a14:m>
                <a:r>
                  <a:rPr lang="en-US" dirty="0"/>
                  <a:t>/2 </a:t>
                </a:r>
              </a:p>
            </p:txBody>
          </p:sp>
        </mc:Choice>
        <mc:Fallback xmlns="">
          <p:sp>
            <p:nvSpPr>
              <p:cNvPr id="60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74" y="3008328"/>
                <a:ext cx="668178" cy="307777"/>
              </a:xfrm>
              <a:prstGeom prst="rect">
                <a:avLst/>
              </a:prstGeom>
              <a:blipFill>
                <a:blip r:embed="rId15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/>
              <p:cNvSpPr/>
              <p:nvPr/>
            </p:nvSpPr>
            <p:spPr>
              <a:xfrm>
                <a:off x="1618079" y="1958671"/>
                <a:ext cx="36144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079" y="1958671"/>
                <a:ext cx="361445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18"/>
          <p:cNvCxnSpPr/>
          <p:nvPr/>
        </p:nvCxnSpPr>
        <p:spPr>
          <a:xfrm>
            <a:off x="1966827" y="1561539"/>
            <a:ext cx="589320" cy="15202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27"/>
              <p:cNvSpPr txBox="1"/>
              <p:nvPr/>
            </p:nvSpPr>
            <p:spPr>
              <a:xfrm>
                <a:off x="2576674" y="1516550"/>
                <a:ext cx="1015021" cy="43088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050" dirty="0">
                    <a:solidFill>
                      <a:srgbClr val="FF0000"/>
                    </a:solidFill>
                    <a:latin typeface="+mj-lt"/>
                  </a:rPr>
                  <a:t>Perpendicular </a:t>
                </a:r>
              </a:p>
              <a:p>
                <a:r>
                  <a:rPr lang="en-US" sz="1050" dirty="0">
                    <a:solidFill>
                      <a:srgbClr val="FF0000"/>
                    </a:solidFill>
                    <a:latin typeface="+mj-lt"/>
                  </a:rPr>
                  <a:t>baseline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</m:oMath>
                </a14:m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674" y="1516550"/>
                <a:ext cx="1015021" cy="430887"/>
              </a:xfrm>
              <a:prstGeom prst="rect">
                <a:avLst/>
              </a:prstGeom>
              <a:blipFill>
                <a:blip r:embed="rId17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47"/>
          <p:cNvSpPr txBox="1"/>
          <p:nvPr/>
        </p:nvSpPr>
        <p:spPr>
          <a:xfrm>
            <a:off x="1415584" y="849278"/>
            <a:ext cx="84235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  <a:latin typeface="+mj-lt"/>
              </a:rPr>
              <a:t> </a:t>
            </a:r>
          </a:p>
        </p:txBody>
      </p:sp>
      <p:sp>
        <p:nvSpPr>
          <p:cNvPr id="65" name="TextBox 48"/>
          <p:cNvSpPr txBox="1"/>
          <p:nvPr/>
        </p:nvSpPr>
        <p:spPr>
          <a:xfrm rot="2590021">
            <a:off x="1686815" y="1187495"/>
            <a:ext cx="422980" cy="1077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" dirty="0">
                <a:solidFill>
                  <a:srgbClr val="FF0000"/>
                </a:solidFill>
                <a:latin typeface="+mj-lt"/>
              </a:rPr>
              <a:t> </a:t>
            </a:r>
          </a:p>
        </p:txBody>
      </p:sp>
      <p:cxnSp>
        <p:nvCxnSpPr>
          <p:cNvPr id="66" name="Straight Connector 50"/>
          <p:cNvCxnSpPr/>
          <p:nvPr/>
        </p:nvCxnSpPr>
        <p:spPr>
          <a:xfrm flipV="1">
            <a:off x="817366" y="1077376"/>
            <a:ext cx="2656429" cy="274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53"/>
          <p:cNvCxnSpPr/>
          <p:nvPr/>
        </p:nvCxnSpPr>
        <p:spPr>
          <a:xfrm flipV="1">
            <a:off x="626104" y="1406754"/>
            <a:ext cx="2656429" cy="2748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7125773" y="3249126"/>
                <a:ext cx="1842492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>
                    <a:latin typeface="+mj-lt"/>
                  </a:rPr>
                  <a:t>(C-bands) = 5.6 cm</a:t>
                </a: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773" y="3249126"/>
                <a:ext cx="1842492" cy="338554"/>
              </a:xfrm>
              <a:prstGeom prst="rect">
                <a:avLst/>
              </a:prstGeom>
              <a:blipFill>
                <a:blip r:embed="rId18"/>
                <a:stretch>
                  <a:fillRect t="-5357" r="-331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7425348" y="6459787"/>
            <a:ext cx="984019" cy="365126"/>
          </a:xfrm>
        </p:spPr>
        <p:txBody>
          <a:bodyPr/>
          <a:lstStyle/>
          <a:p>
            <a:fld id="{AB7D679D-D714-4022-82C0-A21B62B1311B}" type="slidenum">
              <a:rPr lang="fr-FR" smtClean="0">
                <a:solidFill>
                  <a:schemeClr val="accent2">
                    <a:lumMod val="75000"/>
                  </a:schemeClr>
                </a:solidFill>
              </a:rPr>
              <a:t>7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9" name="Content Placeholder 1">
            <a:extLst>
              <a:ext uri="{FF2B5EF4-FFF2-40B4-BE49-F238E27FC236}">
                <a16:creationId xmlns:a16="http://schemas.microsoft.com/office/drawing/2014/main" id="{AF71A39B-FE48-48F2-9BCC-341418CB0302}"/>
              </a:ext>
            </a:extLst>
          </p:cNvPr>
          <p:cNvSpPr txBox="1">
            <a:spLocks/>
          </p:cNvSpPr>
          <p:nvPr/>
        </p:nvSpPr>
        <p:spPr>
          <a:xfrm>
            <a:off x="130829" y="4198101"/>
            <a:ext cx="4364623" cy="455035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defPPr>
              <a:defRPr lang="en-US"/>
            </a:defPPr>
            <a:lvl1pPr marL="0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Sentinel-1 mission</a:t>
            </a:r>
          </a:p>
        </p:txBody>
      </p:sp>
      <p:sp>
        <p:nvSpPr>
          <p:cNvPr id="72" name="Rectangle 2">
            <a:extLst>
              <a:ext uri="{FF2B5EF4-FFF2-40B4-BE49-F238E27FC236}">
                <a16:creationId xmlns:a16="http://schemas.microsoft.com/office/drawing/2014/main" id="{FF89648F-6ADD-4FEC-A702-4D7876A0B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1526" y="5892430"/>
            <a:ext cx="138495" cy="284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46" tIns="34273" rIns="68546" bIns="3427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4" name="Image 41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E9AABEF1-0617-4672-A792-571CA1175D87}"/>
              </a:ext>
            </a:extLst>
          </p:cNvPr>
          <p:cNvPicPr/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t="7681" r="28020" b="1591"/>
          <a:stretch/>
        </p:blipFill>
        <p:spPr bwMode="auto">
          <a:xfrm>
            <a:off x="6638607" y="4556129"/>
            <a:ext cx="2041555" cy="2181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Image 42" descr="A close up of a map&#10;&#10;Description generated with high confidence">
            <a:extLst>
              <a:ext uri="{FF2B5EF4-FFF2-40B4-BE49-F238E27FC236}">
                <a16:creationId xmlns:a16="http://schemas.microsoft.com/office/drawing/2014/main" id="{90ECB67B-5C43-475C-8128-46C28CB9258A}"/>
              </a:ext>
            </a:extLst>
          </p:cNvPr>
          <p:cNvPicPr/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r="1063"/>
          <a:stretch/>
        </p:blipFill>
        <p:spPr bwMode="auto">
          <a:xfrm>
            <a:off x="3191934" y="4535403"/>
            <a:ext cx="3444491" cy="22217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80" name="Groupe 45">
            <a:extLst>
              <a:ext uri="{FF2B5EF4-FFF2-40B4-BE49-F238E27FC236}">
                <a16:creationId xmlns:a16="http://schemas.microsoft.com/office/drawing/2014/main" id="{F6EA80E2-4861-4F73-B42F-E400C0A152D5}"/>
              </a:ext>
            </a:extLst>
          </p:cNvPr>
          <p:cNvGrpSpPr/>
          <p:nvPr/>
        </p:nvGrpSpPr>
        <p:grpSpPr>
          <a:xfrm>
            <a:off x="7335033" y="4799022"/>
            <a:ext cx="334566" cy="312420"/>
            <a:chOff x="0" y="0"/>
            <a:chExt cx="335280" cy="312420"/>
          </a:xfrm>
        </p:grpSpPr>
        <p:cxnSp>
          <p:nvCxnSpPr>
            <p:cNvPr id="78" name="Connecteur droit avec flèche 46">
              <a:extLst>
                <a:ext uri="{FF2B5EF4-FFF2-40B4-BE49-F238E27FC236}">
                  <a16:creationId xmlns:a16="http://schemas.microsoft.com/office/drawing/2014/main" id="{C0D635A7-3677-484C-8F38-188000F2C820}"/>
                </a:ext>
              </a:extLst>
            </p:cNvPr>
            <p:cNvCxnSpPr/>
            <p:nvPr/>
          </p:nvCxnSpPr>
          <p:spPr>
            <a:xfrm flipH="1" flipV="1">
              <a:off x="0" y="0"/>
              <a:ext cx="137160" cy="312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Connecteur droit avec flèche 47">
              <a:extLst>
                <a:ext uri="{FF2B5EF4-FFF2-40B4-BE49-F238E27FC236}">
                  <a16:creationId xmlns:a16="http://schemas.microsoft.com/office/drawing/2014/main" id="{50E866CC-1F01-4E41-9BAD-0600572C07C3}"/>
                </a:ext>
              </a:extLst>
            </p:cNvPr>
            <p:cNvCxnSpPr/>
            <p:nvPr/>
          </p:nvCxnSpPr>
          <p:spPr>
            <a:xfrm flipV="1">
              <a:off x="137160" y="213360"/>
              <a:ext cx="198120" cy="990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4" name="Groupe 48">
            <a:extLst>
              <a:ext uri="{FF2B5EF4-FFF2-40B4-BE49-F238E27FC236}">
                <a16:creationId xmlns:a16="http://schemas.microsoft.com/office/drawing/2014/main" id="{CFE7ECD0-D0DF-4115-8A74-2930C6F670A4}"/>
              </a:ext>
            </a:extLst>
          </p:cNvPr>
          <p:cNvGrpSpPr/>
          <p:nvPr/>
        </p:nvGrpSpPr>
        <p:grpSpPr>
          <a:xfrm rot="13973561">
            <a:off x="3833865" y="4789523"/>
            <a:ext cx="335280" cy="311754"/>
            <a:chOff x="0" y="0"/>
            <a:chExt cx="335280" cy="312420"/>
          </a:xfrm>
        </p:grpSpPr>
        <p:cxnSp>
          <p:nvCxnSpPr>
            <p:cNvPr id="82" name="Connecteur droit avec flèche 49">
              <a:extLst>
                <a:ext uri="{FF2B5EF4-FFF2-40B4-BE49-F238E27FC236}">
                  <a16:creationId xmlns:a16="http://schemas.microsoft.com/office/drawing/2014/main" id="{645FE060-8960-4C16-B160-14204DABF089}"/>
                </a:ext>
              </a:extLst>
            </p:cNvPr>
            <p:cNvCxnSpPr/>
            <p:nvPr/>
          </p:nvCxnSpPr>
          <p:spPr>
            <a:xfrm flipH="1" flipV="1">
              <a:off x="0" y="0"/>
              <a:ext cx="137160" cy="312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eur droit avec flèche 50">
              <a:extLst>
                <a:ext uri="{FF2B5EF4-FFF2-40B4-BE49-F238E27FC236}">
                  <a16:creationId xmlns:a16="http://schemas.microsoft.com/office/drawing/2014/main" id="{D689DCD9-A6AB-42C4-9119-815C76A9CDCB}"/>
                </a:ext>
              </a:extLst>
            </p:cNvPr>
            <p:cNvCxnSpPr/>
            <p:nvPr/>
          </p:nvCxnSpPr>
          <p:spPr>
            <a:xfrm flipV="1">
              <a:off x="137160" y="213360"/>
              <a:ext cx="198120" cy="9906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1B3E8A71-1B05-43AB-8DFF-4BB09FC6FEE3}"/>
              </a:ext>
            </a:extLst>
          </p:cNvPr>
          <p:cNvSpPr txBox="1">
            <a:spLocks/>
          </p:cNvSpPr>
          <p:nvPr/>
        </p:nvSpPr>
        <p:spPr bwMode="auto">
          <a:xfrm>
            <a:off x="35496" y="4725144"/>
            <a:ext cx="3377824" cy="1489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27" tIns="40814" rIns="81627" bIns="40814" numCol="1" anchor="t" anchorCtr="0" compatLnSpc="1">
            <a:prstTxWarp prst="textNoShape">
              <a:avLst/>
            </a:prstTxWarp>
          </a:bodyPr>
          <a:lstStyle>
            <a:lvl1pPr marL="338138" indent="-338138" algn="l" defTabSz="45085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1pPr>
            <a:lvl2pPr marL="735013" indent="-280988" algn="l" defTabSz="45085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2pPr>
            <a:lvl3pPr marL="1131888" indent="-223838" algn="l" defTabSz="45085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300"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3pPr>
            <a:lvl4pPr marL="1585913" indent="-223838" algn="l" defTabSz="45085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4pPr>
            <a:lvl5pPr marL="2039938" indent="-223838" algn="l" defTabSz="45085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Frutiger LT Std 55 Roman" pitchFamily="34" charset="0"/>
                <a:ea typeface="Arial" charset="0"/>
                <a:cs typeface="Arial" pitchFamily="34" charset="0"/>
              </a:defRPr>
            </a:lvl5pPr>
            <a:lvl6pPr marL="2496386" indent="-226945" algn="l" defTabSz="4538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50275" indent="-226945" algn="l" defTabSz="4538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04163" indent="-226945" algn="l" defTabSz="4538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58052" indent="-226945" algn="l" defTabSz="453888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37820" indent="-33782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 satellites : S1A and S1B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37820" indent="-33782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1</a:t>
            </a: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image every 6 days since 2016</a:t>
            </a:r>
            <a:endParaRPr 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  <a:p>
            <a:pPr marL="337820" indent="-33782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2 tracks: Ascending and descending acquisitions </a:t>
            </a:r>
          </a:p>
          <a:p>
            <a:pPr marL="337820" indent="-33782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</a:pPr>
            <a:r>
              <a:rPr 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Calibri"/>
              </a:rPr>
              <a:t>5 x 20 m resolution</a:t>
            </a:r>
          </a:p>
          <a:p>
            <a:pPr marL="454025" lvl="1" indent="0">
              <a:spcBef>
                <a:spcPts val="450"/>
              </a:spcBef>
              <a:spcAft>
                <a:spcPts val="0"/>
              </a:spcAft>
              <a:buClr>
                <a:schemeClr val="accent1"/>
              </a:buClr>
              <a:buNone/>
            </a:pPr>
            <a:endParaRPr lang="en-US" sz="1400" kern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92" name="Rectangle 2">
            <a:extLst>
              <a:ext uri="{FF2B5EF4-FFF2-40B4-BE49-F238E27FC236}">
                <a16:creationId xmlns:a16="http://schemas.microsoft.com/office/drawing/2014/main" id="{7A68A22C-A6C1-4DCE-801D-ED653EA5B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075892" y="7332860"/>
            <a:ext cx="138677" cy="2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636" tIns="34318" rIns="68636" bIns="3431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6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837BE5D5-A4B9-43EE-B636-1340AA4B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22" y="2690836"/>
            <a:ext cx="2048465" cy="162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12">
                <a:extLst>
                  <a:ext uri="{FF2B5EF4-FFF2-40B4-BE49-F238E27FC236}">
                    <a16:creationId xmlns:a16="http://schemas.microsoft.com/office/drawing/2014/main" id="{F65AC3B9-FC1A-4138-A02F-53A5C44B1C69}"/>
                  </a:ext>
                </a:extLst>
              </p:cNvPr>
              <p:cNvSpPr txBox="1"/>
              <p:nvPr/>
            </p:nvSpPr>
            <p:spPr>
              <a:xfrm>
                <a:off x="5194705" y="3804604"/>
                <a:ext cx="1816942" cy="301601"/>
              </a:xfrm>
              <a:prstGeom prst="rect">
                <a:avLst/>
              </a:prstGeom>
              <a:noFill/>
            </p:spPr>
            <p:txBody>
              <a:bodyPr wrap="square" lIns="85322" tIns="42662" rIns="85322" bIns="42662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solidFill>
                            <a:srgbClr val="000099"/>
                          </a:solidFill>
                          <a:latin typeface="Cambria Math"/>
                        </a:rPr>
                        <m:t>𝑨𝒔𝒄𝒆𝒏𝒅𝒊𝒏𝒈</m:t>
                      </m:r>
                      <m:r>
                        <a:rPr lang="fr-FR" b="1" i="1">
                          <a:solidFill>
                            <a:srgbClr val="000099"/>
                          </a:solidFill>
                          <a:latin typeface="Cambria Math"/>
                        </a:rPr>
                        <m:t> </m:t>
                      </m:r>
                      <m:r>
                        <a:rPr lang="fr-FR" b="1" i="1">
                          <a:solidFill>
                            <a:srgbClr val="000099"/>
                          </a:solidFill>
                          <a:latin typeface="Cambria Math"/>
                        </a:rPr>
                        <m:t>𝑻</m:t>
                      </m:r>
                      <m:r>
                        <a:rPr lang="fr-FR" b="1" i="1">
                          <a:solidFill>
                            <a:srgbClr val="000099"/>
                          </a:solidFill>
                          <a:latin typeface="Cambria Math"/>
                        </a:rPr>
                        <m:t>𝟏𝟔</m:t>
                      </m:r>
                    </m:oMath>
                  </m:oMathPara>
                </a14:m>
                <a:endParaRPr lang="fr-FR" b="1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98" name="ZoneTexte 12">
                <a:extLst>
                  <a:ext uri="{FF2B5EF4-FFF2-40B4-BE49-F238E27FC236}">
                    <a16:creationId xmlns:a16="http://schemas.microsoft.com/office/drawing/2014/main" id="{F65AC3B9-FC1A-4138-A02F-53A5C44B1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705" y="3804604"/>
                <a:ext cx="1816942" cy="301601"/>
              </a:xfrm>
              <a:prstGeom prst="rect">
                <a:avLst/>
              </a:prstGeom>
              <a:blipFill>
                <a:blip r:embed="rId2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ZoneTexte 11">
                <a:extLst>
                  <a:ext uri="{FF2B5EF4-FFF2-40B4-BE49-F238E27FC236}">
                    <a16:creationId xmlns:a16="http://schemas.microsoft.com/office/drawing/2014/main" id="{E650F1BA-CA88-444C-9D21-3161D3D92604}"/>
                  </a:ext>
                </a:extLst>
              </p:cNvPr>
              <p:cNvSpPr txBox="1"/>
              <p:nvPr/>
            </p:nvSpPr>
            <p:spPr>
              <a:xfrm>
                <a:off x="3112510" y="3289825"/>
                <a:ext cx="1983620" cy="301601"/>
              </a:xfrm>
              <a:prstGeom prst="rect">
                <a:avLst/>
              </a:prstGeom>
              <a:noFill/>
            </p:spPr>
            <p:txBody>
              <a:bodyPr wrap="square" lIns="85322" tIns="42662" rIns="85322" bIns="42662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1" i="1">
                          <a:solidFill>
                            <a:srgbClr val="00B050"/>
                          </a:solidFill>
                          <a:latin typeface="Cambria Math"/>
                        </a:rPr>
                        <m:t>𝑫𝒆𝒔𝒄𝒆𝒏𝒅𝒊𝒏𝒈</m:t>
                      </m:r>
                      <m:r>
                        <a:rPr lang="fr-FR" b="1" i="1">
                          <a:solidFill>
                            <a:srgbClr val="00B050"/>
                          </a:solidFill>
                          <a:latin typeface="Cambria Math"/>
                        </a:rPr>
                        <m:t> </m:t>
                      </m:r>
                      <m:r>
                        <a:rPr lang="fr-FR" b="1" i="1">
                          <a:solidFill>
                            <a:srgbClr val="00B050"/>
                          </a:solidFill>
                          <a:latin typeface="Cambria Math"/>
                        </a:rPr>
                        <m:t>𝑻</m:t>
                      </m:r>
                      <m:r>
                        <a:rPr lang="fr-FR" b="1" i="1">
                          <a:solidFill>
                            <a:srgbClr val="00B050"/>
                          </a:solidFill>
                          <a:latin typeface="Cambria Math"/>
                        </a:rPr>
                        <m:t>𝟏𝟓𝟓</m:t>
                      </m:r>
                    </m:oMath>
                  </m:oMathPara>
                </a14:m>
                <a:endParaRPr lang="fr-FR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0" name="ZoneTexte 11">
                <a:extLst>
                  <a:ext uri="{FF2B5EF4-FFF2-40B4-BE49-F238E27FC236}">
                    <a16:creationId xmlns:a16="http://schemas.microsoft.com/office/drawing/2014/main" id="{E650F1BA-CA88-444C-9D21-3161D3D92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510" y="3289825"/>
                <a:ext cx="1983620" cy="301601"/>
              </a:xfrm>
              <a:prstGeom prst="rect">
                <a:avLst/>
              </a:prstGeom>
              <a:blipFill>
                <a:blip r:embed="rId2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ZoneTexte 57">
                <a:extLst>
                  <a:ext uri="{FF2B5EF4-FFF2-40B4-BE49-F238E27FC236}">
                    <a16:creationId xmlns:a16="http://schemas.microsoft.com/office/drawing/2014/main" id="{93E0C48C-0ED1-4274-A65B-DA0A19FCEEFF}"/>
                  </a:ext>
                </a:extLst>
              </p:cNvPr>
              <p:cNvSpPr txBox="1"/>
              <p:nvPr/>
            </p:nvSpPr>
            <p:spPr>
              <a:xfrm>
                <a:off x="6244529" y="4225220"/>
                <a:ext cx="2516583" cy="292418"/>
              </a:xfrm>
              <a:prstGeom prst="rect">
                <a:avLst/>
              </a:prstGeom>
              <a:noFill/>
            </p:spPr>
            <p:txBody>
              <a:bodyPr wrap="none" lIns="76230" tIns="38115" rIns="76230" bIns="38115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fr-FR" b="1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solidFill>
                                    <a:srgbClr val="000099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b="1" i="1">
                              <a:solidFill>
                                <a:srgbClr val="000099"/>
                              </a:solidFill>
                              <a:latin typeface="Cambria Math"/>
                            </a:rPr>
                            <m:t>𝑻</m:t>
                          </m:r>
                          <m:r>
                            <a:rPr lang="fr-FR" b="1" i="1">
                              <a:solidFill>
                                <a:srgbClr val="000099"/>
                              </a:solidFill>
                              <a:latin typeface="Cambria Math"/>
                            </a:rPr>
                            <m:t>𝟏𝟔</m:t>
                          </m:r>
                        </m:sub>
                      </m:sSub>
                      <m:r>
                        <a:rPr lang="en-US" b="1" i="1">
                          <a:solidFill>
                            <a:srgbClr val="000099"/>
                          </a:solidFill>
                          <a:latin typeface="Cambria Math"/>
                        </a:rPr>
                        <m:t>=</m:t>
                      </m:r>
                      <m:r>
                        <a:rPr lang="is-IS" b="1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[</m:t>
                      </m:r>
                      <m:r>
                        <m:rPr>
                          <m:nor/>
                        </m:rPr>
                        <a:rPr lang="is-I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0.545</m:t>
                      </m:r>
                      <m:r>
                        <m:rPr>
                          <m:nor/>
                        </m:rPr>
                        <a:rPr lang="is-I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0.123 </m:t>
                      </m:r>
                      <m:r>
                        <m:rPr>
                          <m:nor/>
                        </m:rPr>
                        <a:rPr lang="is-I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0.830</m:t>
                      </m:r>
                      <m:r>
                        <m:rPr>
                          <m:nor/>
                        </m:rPr>
                        <a:rPr lang="is-I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0099"/>
                          </a:solidFill>
                          <a:latin typeface="Frutiger LT Std 55 Roman"/>
                        </a:rPr>
                        <m:t>]</m:t>
                      </m:r>
                    </m:oMath>
                  </m:oMathPara>
                </a14:m>
                <a:endParaRPr lang="fr-FR" b="1" dirty="0">
                  <a:solidFill>
                    <a:srgbClr val="000099"/>
                  </a:solidFill>
                  <a:latin typeface="Frutiger LT Std 55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4" name="ZoneTexte 57">
                <a:extLst>
                  <a:ext uri="{FF2B5EF4-FFF2-40B4-BE49-F238E27FC236}">
                    <a16:creationId xmlns:a16="http://schemas.microsoft.com/office/drawing/2014/main" id="{93E0C48C-0ED1-4274-A65B-DA0A19FC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9" y="4225220"/>
                <a:ext cx="2516583" cy="292418"/>
              </a:xfrm>
              <a:prstGeom prst="rect">
                <a:avLst/>
              </a:prstGeom>
              <a:blipFill>
                <a:blip r:embed="rId2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ZoneTexte 58">
                <a:extLst>
                  <a:ext uri="{FF2B5EF4-FFF2-40B4-BE49-F238E27FC236}">
                    <a16:creationId xmlns:a16="http://schemas.microsoft.com/office/drawing/2014/main" id="{8EB8CA58-99E9-4124-A52D-5DF529EE861E}"/>
                  </a:ext>
                </a:extLst>
              </p:cNvPr>
              <p:cNvSpPr txBox="1"/>
              <p:nvPr/>
            </p:nvSpPr>
            <p:spPr>
              <a:xfrm>
                <a:off x="2811523" y="4207393"/>
                <a:ext cx="2524598" cy="292418"/>
              </a:xfrm>
              <a:prstGeom prst="rect">
                <a:avLst/>
              </a:prstGeom>
              <a:noFill/>
            </p:spPr>
            <p:txBody>
              <a:bodyPr wrap="none" lIns="76230" tIns="38115" rIns="76230" bIns="38115" rtlCol="0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b="1" i="1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𝑻</m:t>
                          </m:r>
                          <m:r>
                            <a:rPr lang="fr-FR" b="1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𝟏𝟓𝟓</m:t>
                          </m:r>
                        </m:sub>
                      </m:sSub>
                      <m:r>
                        <a:rPr lang="en-US" b="1" i="1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[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0.605 </m:t>
                      </m:r>
                      <m:r>
                        <m:rPr>
                          <m:nor/>
                        </m:rPr>
                        <a:rPr lang="fr-FR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0.123 0.787</m:t>
                      </m:r>
                      <m:r>
                        <m:rPr>
                          <m:nor/>
                        </m:rPr>
                        <a:rPr lang="is-IS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00B050"/>
                          </a:solidFill>
                          <a:latin typeface="Frutiger LT Std 55 Roman"/>
                        </a:rPr>
                        <m:t>]</m:t>
                      </m:r>
                    </m:oMath>
                  </m:oMathPara>
                </a14:m>
                <a:endParaRPr lang="fr-FR" b="1" dirty="0">
                  <a:solidFill>
                    <a:srgbClr val="00B050"/>
                  </a:solidFill>
                  <a:latin typeface="Frutiger LT Std 55 Roman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06" name="ZoneTexte 58">
                <a:extLst>
                  <a:ext uri="{FF2B5EF4-FFF2-40B4-BE49-F238E27FC236}">
                    <a16:creationId xmlns:a16="http://schemas.microsoft.com/office/drawing/2014/main" id="{8EB8CA58-99E9-4124-A52D-5DF529EE8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523" y="4207393"/>
                <a:ext cx="2524598" cy="292418"/>
              </a:xfrm>
              <a:prstGeom prst="rect">
                <a:avLst/>
              </a:prstGeom>
              <a:blipFill>
                <a:blip r:embed="rId2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516173-1EFE-4EBB-A76A-BB980892DBA9}"/>
                  </a:ext>
                </a:extLst>
              </p:cNvPr>
              <p:cNvSpPr/>
              <p:nvPr/>
            </p:nvSpPr>
            <p:spPr>
              <a:xfrm>
                <a:off x="3999901" y="1993504"/>
                <a:ext cx="2109473" cy="320978"/>
              </a:xfrm>
              <a:prstGeom prst="rect">
                <a:avLst/>
              </a:prstGeom>
            </p:spPr>
            <p:txBody>
              <a:bodyPr wrap="none" lIns="68636" tIns="34318" rIns="68636" bIns="3431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𝐿𝑂𝑆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=−</m:t>
                      </m:r>
                      <m:acc>
                        <m:accPr>
                          <m:chr m:val="̅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e>
                      </m:acc>
                      <m:r>
                        <a:rPr lang="en-US" sz="1600" i="1">
                          <a:latin typeface="Cambria Math"/>
                        </a:rPr>
                        <m:t> •  </m:t>
                      </m:r>
                      <m:acc>
                        <m:accPr>
                          <m:chr m:val="̅"/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/>
                            </a:rPr>
                            <m:t>𝑢</m:t>
                          </m:r>
                        </m:e>
                      </m:acc>
                      <m:r>
                        <a:rPr lang="en-US" sz="1600" i="1">
                          <a:latin typeface="Cambria Math"/>
                        </a:rPr>
                        <m:t>            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B516173-1EFE-4EBB-A76A-BB980892D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01" y="1993504"/>
                <a:ext cx="2109473" cy="320978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704E9ED-BA8A-424A-B316-94799BE5BB8C}"/>
                  </a:ext>
                </a:extLst>
              </p:cNvPr>
              <p:cNvSpPr/>
              <p:nvPr/>
            </p:nvSpPr>
            <p:spPr>
              <a:xfrm>
                <a:off x="3999531" y="2276117"/>
                <a:ext cx="1786383" cy="381930"/>
              </a:xfrm>
              <a:prstGeom prst="rect">
                <a:avLst/>
              </a:prstGeom>
            </p:spPr>
            <p:txBody>
              <a:bodyPr wrap="none" lIns="76230" tIns="38115" rIns="76230" bIns="38115"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fr-FR" sz="16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>
                              <a:latin typeface="Cambria Math"/>
                            </a:rPr>
                            <m:t>𝒖</m:t>
                          </m:r>
                        </m:e>
                      </m:acc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s-IS" sz="16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fr-FR" sz="1600" b="1" i="1">
                              <a:latin typeface="Cambria Math"/>
                            </a:rPr>
                            <m:t>[</m:t>
                          </m:r>
                          <m:acc>
                            <m:accPr>
                              <m:chr m:val="̅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/>
                            </a:rPr>
                            <m:t>𝐸</m:t>
                          </m:r>
                        </m:sub>
                      </m:sSub>
                      <m:r>
                        <a:rPr lang="fr-FR" sz="1600" i="1">
                          <a:latin typeface="Cambria Math"/>
                        </a:rPr>
                        <m:t>;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dirty="0">
                          <a:latin typeface="Calibri"/>
                          <a:ea typeface="Calibri"/>
                          <a:cs typeface="Times New Roman"/>
                        </a:rPr>
                        <m:t>;</m:t>
                      </m:r>
                      <m:r>
                        <m:rPr>
                          <m:nor/>
                        </m:rPr>
                        <a:rPr lang="fr-FR" sz="1600" dirty="0"/>
                        <m:t> </m:t>
                      </m:r>
                      <m:sSub>
                        <m:sSubPr>
                          <m:ctrlPr>
                            <a:rPr lang="fr-F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fr-FR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1600" b="1" i="1">
                                  <a:latin typeface="Cambria Math"/>
                                </a:rPr>
                                <m:t>𝒖</m:t>
                              </m:r>
                            </m:e>
                          </m:acc>
                        </m:e>
                        <m:sub>
                          <m:r>
                            <a:rPr lang="fr-FR" sz="1600" i="1">
                              <a:latin typeface="Cambria Math"/>
                            </a:rPr>
                            <m:t>𝑈𝑝</m:t>
                          </m:r>
                        </m:sub>
                      </m:sSub>
                      <m:r>
                        <m:rPr>
                          <m:nor/>
                        </m:rPr>
                        <a:rPr lang="fr-FR" sz="1600" dirty="0">
                          <a:latin typeface="Calibri"/>
                          <a:ea typeface="Calibri"/>
                          <a:cs typeface="Times New Roman"/>
                        </a:rPr>
                        <m:t>]</m:t>
                      </m:r>
                    </m:oMath>
                  </m:oMathPara>
                </a14:m>
                <a:endParaRPr lang="fr-FR" sz="1600" dirty="0">
                  <a:latin typeface="Calibri"/>
                  <a:ea typeface="Calibri"/>
                  <a:cs typeface="Times New Roman"/>
                </a:endParaRPr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4704E9ED-BA8A-424A-B316-94799BE5BB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31" y="2276117"/>
                <a:ext cx="1786383" cy="381930"/>
              </a:xfrm>
              <a:prstGeom prst="rect">
                <a:avLst/>
              </a:prstGeom>
              <a:blipFill>
                <a:blip r:embed="rId27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Espace réservé du numéro de diapositive 2"/>
          <p:cNvSpPr txBox="1">
            <a:spLocks/>
          </p:cNvSpPr>
          <p:nvPr/>
        </p:nvSpPr>
        <p:spPr>
          <a:xfrm>
            <a:off x="7775812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7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192"/>
    </mc:Choice>
    <mc:Fallback xmlns="">
      <p:transition spd="slow" advTm="8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5" grpId="0" animBg="1"/>
      <p:bldP spid="46" grpId="0" animBg="1"/>
      <p:bldP spid="47" grpId="0" animBg="1"/>
      <p:bldP spid="60" grpId="0"/>
      <p:bldP spid="68" grpId="0"/>
      <p:bldP spid="69" grpId="0"/>
      <p:bldP spid="90" grpId="0"/>
      <p:bldP spid="98" grpId="0"/>
      <p:bldP spid="100" grpId="0"/>
      <p:bldP spid="104" grpId="0"/>
      <p:bldP spid="10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10"/>
          <p:cNvSpPr>
            <a:spLocks noGrp="1"/>
          </p:cNvSpPr>
          <p:nvPr>
            <p:ph type="sldNum" sz="quarter" idx="12"/>
          </p:nvPr>
        </p:nvSpPr>
        <p:spPr>
          <a:xfrm>
            <a:off x="8430180" y="5183796"/>
            <a:ext cx="548640" cy="396240"/>
          </a:xfrm>
        </p:spPr>
        <p:txBody>
          <a:bodyPr>
            <a:normAutofit/>
          </a:bodyPr>
          <a:lstStyle/>
          <a:p>
            <a:fld id="{15205690-1ADD-48AE-8089-4A072341A19F}" type="slidenum">
              <a:rPr lang="fr-FR" smtClean="0"/>
              <a:t>8</a:t>
            </a:fld>
            <a:endParaRPr lang="fr-FR"/>
          </a:p>
        </p:txBody>
      </p:sp>
      <p:graphicFrame>
        <p:nvGraphicFramePr>
          <p:cNvPr id="2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8860401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Content Placeholder 2"/>
          <p:cNvSpPr txBox="1">
            <a:spLocks/>
          </p:cNvSpPr>
          <p:nvPr/>
        </p:nvSpPr>
        <p:spPr>
          <a:xfrm>
            <a:off x="894945" y="5384755"/>
            <a:ext cx="3599224" cy="1323401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104 </a:t>
            </a:r>
            <a:r>
              <a:rPr lang="en-US" sz="1800" dirty="0"/>
              <a:t>SAR images</a:t>
            </a:r>
            <a:endParaRPr lang="fr-FR" sz="1800" dirty="0"/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39 </a:t>
            </a:r>
            <a:r>
              <a:rPr lang="fr-FR" sz="1800" dirty="0" err="1"/>
              <a:t>interferograms</a:t>
            </a:r>
            <a:endParaRPr lang="fr-FR" sz="1800" dirty="0"/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804 </a:t>
            </a:r>
            <a:r>
              <a:rPr lang="fr-FR" sz="1800" dirty="0" err="1"/>
              <a:t>days</a:t>
            </a:r>
            <a:endParaRPr lang="fr-FR" sz="1800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255568" y="1588170"/>
            <a:ext cx="3888432" cy="1440160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0"/>
              </a:spcAft>
              <a:buNone/>
            </a:pPr>
            <a:r>
              <a:rPr lang="fr-FR" sz="1800" dirty="0"/>
              <a:t>DESCENDING TRACK</a:t>
            </a:r>
          </a:p>
        </p:txBody>
      </p:sp>
      <p:sp>
        <p:nvSpPr>
          <p:cNvPr id="17" name="Content Placeholder 1"/>
          <p:cNvSpPr>
            <a:spLocks noGrp="1"/>
          </p:cNvSpPr>
          <p:nvPr>
            <p:ph idx="1"/>
          </p:nvPr>
        </p:nvSpPr>
        <p:spPr>
          <a:xfrm>
            <a:off x="-23296" y="401512"/>
            <a:ext cx="3083129" cy="363483"/>
          </a:xfrm>
        </p:spPr>
        <p:txBody>
          <a:bodyPr>
            <a:noAutofit/>
          </a:bodyPr>
          <a:lstStyle/>
          <a:p>
            <a:r>
              <a:rPr lang="fr-FR" sz="2400" i="1" dirty="0" err="1"/>
              <a:t>Perpendicular</a:t>
            </a:r>
            <a:r>
              <a:rPr lang="fr-FR" sz="2400" i="1" dirty="0"/>
              <a:t> </a:t>
            </a:r>
            <a:r>
              <a:rPr lang="fr-FR" sz="2400" i="1" dirty="0" err="1"/>
              <a:t>baseline</a:t>
            </a:r>
            <a:endParaRPr lang="en-GB" sz="2400" dirty="0"/>
          </a:p>
        </p:txBody>
      </p:sp>
      <p:sp>
        <p:nvSpPr>
          <p:cNvPr id="2" name="ZoneTexte 1"/>
          <p:cNvSpPr txBox="1"/>
          <p:nvPr/>
        </p:nvSpPr>
        <p:spPr>
          <a:xfrm>
            <a:off x="3886014" y="4149080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rgbClr val="000099"/>
                </a:solidFill>
              </a:rPr>
              <a:t>S1A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b="1" dirty="0">
                <a:solidFill>
                  <a:srgbClr val="00B050"/>
                </a:solidFill>
              </a:rPr>
              <a:t>S1B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028386" y="2132856"/>
            <a:ext cx="5820167" cy="984434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97268" y="932829"/>
            <a:ext cx="3977488" cy="575764"/>
          </a:xfrm>
          <a:prstGeom prst="rect">
            <a:avLst/>
          </a:prstGeom>
        </p:spPr>
        <p:txBody>
          <a:bodyPr vert="horz" lIns="0" tIns="34318" rIns="0" bIns="34318" rtlCol="0" anchor="t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285" indent="-121285"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/>
              <a:t>Time spanned: October 2014 – January 2018</a:t>
            </a:r>
            <a:endParaRPr lang="is-IS" sz="1600" dirty="0"/>
          </a:p>
          <a:p>
            <a:pPr marL="121285" indent="-121285"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is-IS" sz="1600" dirty="0"/>
              <a:t>Processing: ISCE software</a:t>
            </a:r>
            <a:endParaRPr lang="en-US" sz="2400" dirty="0"/>
          </a:p>
        </p:txBody>
      </p:sp>
      <p:pic>
        <p:nvPicPr>
          <p:cNvPr id="15" name="Image 14" descr="C:\Users\mylen\Documents\Master_data_full\Timeseries\T16\new_analysis\T16_Baseline_final.png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7" r="3259"/>
          <a:stretch/>
        </p:blipFill>
        <p:spPr bwMode="auto">
          <a:xfrm>
            <a:off x="304513" y="1849088"/>
            <a:ext cx="3960771" cy="35926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age 17" descr="C:\Users\mylen\Documents\Master_data_full\Timeseries\T155\new_analysis\T155_Baseline_final.png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6" r="2583"/>
          <a:stretch/>
        </p:blipFill>
        <p:spPr bwMode="auto">
          <a:xfrm>
            <a:off x="4771142" y="1862998"/>
            <a:ext cx="3833306" cy="34382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Espace réservé du numéro de diapositive 2"/>
          <p:cNvSpPr txBox="1">
            <a:spLocks/>
          </p:cNvSpPr>
          <p:nvPr/>
        </p:nvSpPr>
        <p:spPr>
          <a:xfrm>
            <a:off x="7908463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 dirty="0">
                <a:solidFill>
                  <a:schemeClr val="accent2">
                    <a:lumMod val="75000"/>
                  </a:schemeClr>
                </a:solidFill>
              </a:rPr>
              <a:pPr/>
              <a:t>8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53244" y="1619216"/>
            <a:ext cx="3599224" cy="1323401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50"/>
              </a:spcBef>
              <a:spcAft>
                <a:spcPts val="0"/>
              </a:spcAft>
              <a:buNone/>
            </a:pPr>
            <a:r>
              <a:rPr lang="fr-FR" sz="1800" dirty="0"/>
              <a:t>ASCENDING TRACK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222634" y="5384753"/>
            <a:ext cx="3888432" cy="1440160"/>
          </a:xfrm>
          <a:prstGeom prst="rect">
            <a:avLst/>
          </a:prstGeom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107 </a:t>
            </a:r>
            <a:r>
              <a:rPr lang="en-US" sz="1800" dirty="0"/>
              <a:t>SAR images</a:t>
            </a:r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47 </a:t>
            </a:r>
            <a:r>
              <a:rPr lang="fr-FR" sz="1800" dirty="0" err="1"/>
              <a:t>interferograms</a:t>
            </a:r>
            <a:endParaRPr lang="fr-FR" sz="1800" dirty="0"/>
          </a:p>
          <a:p>
            <a:pPr>
              <a:spcBef>
                <a:spcPts val="45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800" dirty="0"/>
              <a:t>942 </a:t>
            </a:r>
            <a:r>
              <a:rPr lang="fr-FR" sz="1800" dirty="0" err="1"/>
              <a:t>days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2698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24"/>
    </mc:Choice>
    <mc:Fallback xmlns="">
      <p:transition spd="slow" advTm="3432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3976133"/>
              </p:ext>
            </p:extLst>
          </p:nvPr>
        </p:nvGraphicFramePr>
        <p:xfrm>
          <a:off x="0" y="0"/>
          <a:ext cx="9144000" cy="393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23296" y="401512"/>
            <a:ext cx="2127171" cy="363483"/>
          </a:xfrm>
        </p:spPr>
        <p:txBody>
          <a:bodyPr>
            <a:noAutofit/>
          </a:bodyPr>
          <a:lstStyle/>
          <a:p>
            <a:r>
              <a:rPr lang="fr-FR" sz="2200" i="1" dirty="0" err="1"/>
              <a:t>Velocity</a:t>
            </a:r>
            <a:r>
              <a:rPr lang="fr-FR" sz="2200" i="1" dirty="0"/>
              <a:t> </a:t>
            </a:r>
            <a:r>
              <a:rPr lang="fr-FR" sz="2200" i="1" dirty="0" err="1"/>
              <a:t>maps</a:t>
            </a:r>
            <a:endParaRPr lang="en-GB" sz="2200" dirty="0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0" y="908720"/>
            <a:ext cx="2267744" cy="3312368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is-IS" sz="1600" dirty="0"/>
              <a:t>Resolution: 40 x 40 m 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is-IS" sz="1600" dirty="0"/>
              <a:t>Sub-circular subsidence bowl centered on the most productive area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is-IS" sz="1600" dirty="0"/>
              <a:t>Linear deformation: 16 mm/yr in the satellite LOS</a:t>
            </a: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endParaRPr lang="is-IS" sz="1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D679D-D714-4022-82C0-A21B62B1311B}" type="slidenum">
              <a:rPr lang="fr-FR" smtClean="0"/>
              <a:t>9</a:t>
            </a:fld>
            <a:endParaRPr lang="fr-FR" dirty="0"/>
          </a:p>
        </p:txBody>
      </p:sp>
      <p:sp>
        <p:nvSpPr>
          <p:cNvPr id="20" name="Espace réservé du numéro de diapositive 2"/>
          <p:cNvSpPr txBox="1">
            <a:spLocks/>
          </p:cNvSpPr>
          <p:nvPr/>
        </p:nvSpPr>
        <p:spPr>
          <a:xfrm>
            <a:off x="7750782" y="6574205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457200" rtl="0" eaLnBrk="1" latinLnBrk="0" hangingPunct="1">
              <a:defRPr sz="139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3"/>
                </a:solidFill>
              </a:rPr>
              <a:pPr/>
              <a:t>9</a:t>
            </a:fld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21" name="Espace réservé du numéro de diapositive 2"/>
          <p:cNvSpPr txBox="1">
            <a:spLocks/>
          </p:cNvSpPr>
          <p:nvPr/>
        </p:nvSpPr>
        <p:spPr>
          <a:xfrm>
            <a:off x="7539767" y="6618676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457200" rtl="0" eaLnBrk="1" latinLnBrk="0" hangingPunct="1">
              <a:defRPr sz="1398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3"/>
                </a:solidFill>
              </a:rPr>
              <a:pPr/>
              <a:t>9</a:t>
            </a:fld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5" name="Picture 3" descr="F:\Islande\Master\Master_data_full\Paper\Figures\Figure_4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07" y="3645024"/>
            <a:ext cx="3419723" cy="322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:\Islande\Master\Master_data_full\Paper\Figures\Figure_4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191" y="3645026"/>
            <a:ext cx="3394323" cy="320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sus\OneDrive\Documents\GJI\Figures\Figure_5_c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" t="2439" r="1084" b="49171"/>
          <a:stretch/>
        </p:blipFill>
        <p:spPr bwMode="auto">
          <a:xfrm>
            <a:off x="2355208" y="476672"/>
            <a:ext cx="6681288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1"/>
          <p:cNvSpPr txBox="1">
            <a:spLocks/>
          </p:cNvSpPr>
          <p:nvPr/>
        </p:nvSpPr>
        <p:spPr>
          <a:xfrm>
            <a:off x="44282" y="4221088"/>
            <a:ext cx="2121253" cy="1800200"/>
          </a:xfrm>
          <a:prstGeom prst="rect">
            <a:avLst/>
          </a:prstGeom>
          <a:solidFill>
            <a:schemeClr val="bg1"/>
          </a:solidFill>
        </p:spPr>
        <p:txBody>
          <a:bodyPr vert="horz" lIns="0" tIns="34318" rIns="0" bIns="34318" rtlCol="0">
            <a:noAutofit/>
          </a:bodyPr>
          <a:lstStyle>
            <a:lvl1pPr marL="121789" indent="-121789" algn="l" defTabSz="1217889" rtl="0" eaLnBrk="1" latinLnBrk="0" hangingPunct="1">
              <a:lnSpc>
                <a:spcPct val="90000"/>
              </a:lnSpc>
              <a:spcBef>
                <a:spcPts val="1598"/>
              </a:spcBef>
              <a:spcAft>
                <a:spcPts val="266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664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1514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239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55091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98669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42247" indent="-243578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46509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73147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99785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264230" indent="-304472" algn="l" defTabSz="1217889" rtl="0" eaLnBrk="1" latinLnBrk="0" hangingPunct="1">
              <a:lnSpc>
                <a:spcPct val="90000"/>
              </a:lnSpc>
              <a:spcBef>
                <a:spcPts val="266"/>
              </a:spcBef>
              <a:spcAft>
                <a:spcPts val="533"/>
              </a:spcAft>
              <a:buClr>
                <a:schemeClr val="accent1"/>
              </a:buClr>
              <a:buFont typeface="Calibri" pitchFamily="34" charset="0"/>
              <a:buChar char="◦"/>
              <a:defRPr sz="186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Time series analysis for a set of point situated in the center of the most deforming area (black squares)</a:t>
            </a:r>
          </a:p>
        </p:txBody>
      </p:sp>
      <p:sp>
        <p:nvSpPr>
          <p:cNvPr id="12" name="Espace réservé du numéro de diapositive 2"/>
          <p:cNvSpPr txBox="1">
            <a:spLocks/>
          </p:cNvSpPr>
          <p:nvPr/>
        </p:nvSpPr>
        <p:spPr>
          <a:xfrm>
            <a:off x="8052479" y="6459787"/>
            <a:ext cx="984019" cy="365126"/>
          </a:xfrm>
          <a:prstGeom prst="rect">
            <a:avLst/>
          </a:prstGeom>
        </p:spPr>
        <p:txBody>
          <a:bodyPr vert="horz" lIns="68636" tIns="34318" rIns="68636" bIns="34318" rtlCol="0" anchor="ctr"/>
          <a:lstStyle>
            <a:defPPr>
              <a:defRPr lang="en-US"/>
            </a:defPPr>
            <a:lvl1pPr marL="0" algn="r" defTabSz="343181" rtl="0" eaLnBrk="1" latinLnBrk="0" hangingPunct="1">
              <a:defRPr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343181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6362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9543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2725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5906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9087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226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5448" algn="l" defTabSz="34318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D679D-D714-4022-82C0-A21B62B1311B}" type="slidenum">
              <a:rPr lang="fr-FR">
                <a:solidFill>
                  <a:schemeClr val="accent2">
                    <a:lumMod val="75000"/>
                  </a:schemeClr>
                </a:solidFill>
              </a:rPr>
              <a:pPr/>
              <a:t>9</a:t>
            </a:fld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51"/>
    </mc:Choice>
    <mc:Fallback xmlns="">
      <p:transition spd="slow" advTm="610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0.7|3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0.7|3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8|50.7|39.2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6231</TotalTime>
  <Words>3046</Words>
  <Application>Microsoft Office PowerPoint</Application>
  <PresentationFormat>Affichage à l'écran (4:3)</PresentationFormat>
  <Paragraphs>408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7" baseType="lpstr">
      <vt:lpstr>SimSun</vt:lpstr>
      <vt:lpstr>Angsana New</vt:lpstr>
      <vt:lpstr>Arial</vt:lpstr>
      <vt:lpstr>Arial,Sans-Serif</vt:lpstr>
      <vt:lpstr>Calibri</vt:lpstr>
      <vt:lpstr>Calibri Light</vt:lpstr>
      <vt:lpstr>Cambria</vt:lpstr>
      <vt:lpstr>Cambria Math</vt:lpstr>
      <vt:lpstr>Cordia New</vt:lpstr>
      <vt:lpstr>Courier New</vt:lpstr>
      <vt:lpstr>Frutiger LT Std 55 Roman</vt:lpstr>
      <vt:lpstr>Gill Sans Nova</vt:lpstr>
      <vt:lpstr>Microsoft Sans Serif</vt:lpstr>
      <vt:lpstr>Times New Roman</vt:lpstr>
      <vt:lpstr>Trebuchet MS</vt:lpstr>
      <vt:lpstr>Wingdings</vt:lpstr>
      <vt:lpstr>Retrospect</vt:lpstr>
      <vt:lpstr>GROUND DEFORMATION DUE TO STEAM CAP PROCESSES AT REYKJANES, SW-ICELAND: EFFECTS OF GEOTHERMAL EXPLOITATION INFERRED FROM INTERFEROMETRIC ANALYSIS OF SENTINEL-1 IMAGES 2015-2017</vt:lpstr>
      <vt:lpstr>Highlights</vt:lpstr>
      <vt:lpstr>Introduction</vt:lpstr>
      <vt:lpstr>Présentation PowerPoint</vt:lpstr>
      <vt:lpstr>Présentation PowerPoint</vt:lpstr>
      <vt:lpstr>Data processing and analysis</vt:lpstr>
      <vt:lpstr>Présentation PowerPoint</vt:lpstr>
      <vt:lpstr>Présentation PowerPoint</vt:lpstr>
      <vt:lpstr>Présentation PowerPoint</vt:lpstr>
      <vt:lpstr>Présentation PowerPoint</vt:lpstr>
      <vt:lpstr>Interpretation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Présentation PowerPoint</vt:lpstr>
      <vt:lpstr>References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the response of the Reykjanes high-temperature geothermal reservoir (Iceland) under production using Interferometric Synthetic Aperture Radar (InSAR) studies of ground surface deformation</dc:title>
  <dc:creator>Mylène RECEVEUR</dc:creator>
  <cp:lastModifiedBy>Andrea Barrier</cp:lastModifiedBy>
  <cp:revision>653</cp:revision>
  <dcterms:created xsi:type="dcterms:W3CDTF">2018-03-26T18:07:38Z</dcterms:created>
  <dcterms:modified xsi:type="dcterms:W3CDTF">2018-11-25T21:31:10Z</dcterms:modified>
</cp:coreProperties>
</file>